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4"/>
  </p:sldMasterIdLst>
  <p:notesMasterIdLst>
    <p:notesMasterId r:id="rId30"/>
  </p:notesMasterIdLst>
  <p:handoutMasterIdLst>
    <p:handoutMasterId r:id="rId31"/>
  </p:handoutMasterIdLst>
  <p:sldIdLst>
    <p:sldId id="256" r:id="rId5"/>
    <p:sldId id="345" r:id="rId6"/>
    <p:sldId id="346" r:id="rId7"/>
    <p:sldId id="343" r:id="rId8"/>
    <p:sldId id="411" r:id="rId9"/>
    <p:sldId id="344" r:id="rId10"/>
    <p:sldId id="341" r:id="rId11"/>
    <p:sldId id="434" r:id="rId12"/>
    <p:sldId id="435" r:id="rId13"/>
    <p:sldId id="412" r:id="rId14"/>
    <p:sldId id="399" r:id="rId15"/>
    <p:sldId id="410" r:id="rId16"/>
    <p:sldId id="445" r:id="rId17"/>
    <p:sldId id="397" r:id="rId18"/>
    <p:sldId id="398" r:id="rId19"/>
    <p:sldId id="400" r:id="rId20"/>
    <p:sldId id="352" r:id="rId21"/>
    <p:sldId id="355" r:id="rId22"/>
    <p:sldId id="404" r:id="rId23"/>
    <p:sldId id="405" r:id="rId24"/>
    <p:sldId id="395" r:id="rId25"/>
    <p:sldId id="387" r:id="rId26"/>
    <p:sldId id="406" r:id="rId27"/>
    <p:sldId id="417" r:id="rId28"/>
    <p:sldId id="444" r:id="rId29"/>
  </p:sldIdLst>
  <p:sldSz cx="9144000" cy="6858000" type="screen4x3"/>
  <p:notesSz cx="7010400" cy="9296400"/>
  <p:defaultTextStyle>
    <a:defPPr>
      <a:defRPr lang="en-US"/>
    </a:defPPr>
    <a:lvl1pPr algn="ctr" rtl="0" fontAlgn="base">
      <a:spcBef>
        <a:spcPct val="0"/>
      </a:spcBef>
      <a:spcAft>
        <a:spcPct val="0"/>
      </a:spcAft>
      <a:defRPr sz="1400" kern="1200">
        <a:solidFill>
          <a:schemeClr val="bg1"/>
        </a:solidFill>
        <a:latin typeface="Arial" charset="0"/>
        <a:ea typeface="+mn-ea"/>
        <a:cs typeface="+mn-cs"/>
      </a:defRPr>
    </a:lvl1pPr>
    <a:lvl2pPr marL="457200" algn="ctr" rtl="0" fontAlgn="base">
      <a:spcBef>
        <a:spcPct val="0"/>
      </a:spcBef>
      <a:spcAft>
        <a:spcPct val="0"/>
      </a:spcAft>
      <a:defRPr sz="1400" kern="1200">
        <a:solidFill>
          <a:schemeClr val="bg1"/>
        </a:solidFill>
        <a:latin typeface="Arial" charset="0"/>
        <a:ea typeface="+mn-ea"/>
        <a:cs typeface="+mn-cs"/>
      </a:defRPr>
    </a:lvl2pPr>
    <a:lvl3pPr marL="914400" algn="ctr" rtl="0" fontAlgn="base">
      <a:spcBef>
        <a:spcPct val="0"/>
      </a:spcBef>
      <a:spcAft>
        <a:spcPct val="0"/>
      </a:spcAft>
      <a:defRPr sz="1400" kern="1200">
        <a:solidFill>
          <a:schemeClr val="bg1"/>
        </a:solidFill>
        <a:latin typeface="Arial" charset="0"/>
        <a:ea typeface="+mn-ea"/>
        <a:cs typeface="+mn-cs"/>
      </a:defRPr>
    </a:lvl3pPr>
    <a:lvl4pPr marL="1371600" algn="ctr" rtl="0" fontAlgn="base">
      <a:spcBef>
        <a:spcPct val="0"/>
      </a:spcBef>
      <a:spcAft>
        <a:spcPct val="0"/>
      </a:spcAft>
      <a:defRPr sz="1400" kern="1200">
        <a:solidFill>
          <a:schemeClr val="bg1"/>
        </a:solidFill>
        <a:latin typeface="Arial" charset="0"/>
        <a:ea typeface="+mn-ea"/>
        <a:cs typeface="+mn-cs"/>
      </a:defRPr>
    </a:lvl4pPr>
    <a:lvl5pPr marL="1828800" algn="ctr" rtl="0" fontAlgn="base">
      <a:spcBef>
        <a:spcPct val="0"/>
      </a:spcBef>
      <a:spcAft>
        <a:spcPct val="0"/>
      </a:spcAft>
      <a:defRPr sz="1400" kern="1200">
        <a:solidFill>
          <a:schemeClr val="bg1"/>
        </a:solidFill>
        <a:latin typeface="Arial" charset="0"/>
        <a:ea typeface="+mn-ea"/>
        <a:cs typeface="+mn-cs"/>
      </a:defRPr>
    </a:lvl5pPr>
    <a:lvl6pPr marL="2286000" algn="l" defTabSz="914400" rtl="0" eaLnBrk="1" latinLnBrk="0" hangingPunct="1">
      <a:defRPr sz="1400" kern="1200">
        <a:solidFill>
          <a:schemeClr val="bg1"/>
        </a:solidFill>
        <a:latin typeface="Arial" charset="0"/>
        <a:ea typeface="+mn-ea"/>
        <a:cs typeface="+mn-cs"/>
      </a:defRPr>
    </a:lvl6pPr>
    <a:lvl7pPr marL="2743200" algn="l" defTabSz="914400" rtl="0" eaLnBrk="1" latinLnBrk="0" hangingPunct="1">
      <a:defRPr sz="1400" kern="1200">
        <a:solidFill>
          <a:schemeClr val="bg1"/>
        </a:solidFill>
        <a:latin typeface="Arial" charset="0"/>
        <a:ea typeface="+mn-ea"/>
        <a:cs typeface="+mn-cs"/>
      </a:defRPr>
    </a:lvl7pPr>
    <a:lvl8pPr marL="3200400" algn="l" defTabSz="914400" rtl="0" eaLnBrk="1" latinLnBrk="0" hangingPunct="1">
      <a:defRPr sz="1400" kern="1200">
        <a:solidFill>
          <a:schemeClr val="bg1"/>
        </a:solidFill>
        <a:latin typeface="Arial" charset="0"/>
        <a:ea typeface="+mn-ea"/>
        <a:cs typeface="+mn-cs"/>
      </a:defRPr>
    </a:lvl8pPr>
    <a:lvl9pPr marL="3657600" algn="l" defTabSz="914400" rtl="0" eaLnBrk="1" latinLnBrk="0" hangingPunct="1">
      <a:defRPr sz="1400" kern="1200">
        <a:solidFill>
          <a:schemeClr val="bg1"/>
        </a:solidFill>
        <a:latin typeface="Arial" charset="0"/>
        <a:ea typeface="+mn-ea"/>
        <a:cs typeface="+mn-cs"/>
      </a:defRPr>
    </a:lvl9pPr>
  </p:defaultTextStyle>
  <p:extLst>
    <p:ext uri="{EFAFB233-063F-42B5-8137-9DF3F51BA10A}">
      <p15:sldGuideLst xmlns:p15="http://schemas.microsoft.com/office/powerpoint/2012/main">
        <p15:guide id="2" pos="2888">
          <p15:clr>
            <a:srgbClr val="A4A3A4"/>
          </p15:clr>
        </p15:guide>
        <p15:guide id="3" orient="horz" pos="216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rauss, Jacklyn M CIV USN (US)" initials="SJMCU(" lastIdx="1" clrIdx="0">
    <p:extLst>
      <p:ext uri="{19B8F6BF-5375-455C-9EA6-DF929625EA0E}">
        <p15:presenceInfo xmlns:p15="http://schemas.microsoft.com/office/powerpoint/2012/main" userId="S-1-5-21-283434708-1855628083-519896044-106104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FF57"/>
    <a:srgbClr val="009900"/>
    <a:srgbClr val="FDAE11"/>
    <a:srgbClr val="FFD41B"/>
    <a:srgbClr val="009ED5"/>
    <a:srgbClr val="651803"/>
    <a:srgbClr val="670B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68" autoAdjust="0"/>
    <p:restoredTop sz="93211" autoAdjust="0"/>
  </p:normalViewPr>
  <p:slideViewPr>
    <p:cSldViewPr snapToGrid="0">
      <p:cViewPr varScale="1">
        <p:scale>
          <a:sx n="101" d="100"/>
          <a:sy n="101" d="100"/>
        </p:scale>
        <p:origin x="2052" y="114"/>
      </p:cViewPr>
      <p:guideLst>
        <p:guide pos="2888"/>
        <p:guide orient="horz" pos="2160"/>
      </p:guideLst>
    </p:cSldViewPr>
  </p:slideViewPr>
  <p:outlineViewPr>
    <p:cViewPr>
      <p:scale>
        <a:sx n="33" d="100"/>
        <a:sy n="33" d="100"/>
      </p:scale>
      <p:origin x="0" y="8251"/>
    </p:cViewPr>
  </p:outlineViewPr>
  <p:notesTextViewPr>
    <p:cViewPr>
      <p:scale>
        <a:sx n="100" d="100"/>
        <a:sy n="100" d="100"/>
      </p:scale>
      <p:origin x="0" y="0"/>
    </p:cViewPr>
  </p:notesTextViewPr>
  <p:sorterViewPr>
    <p:cViewPr>
      <p:scale>
        <a:sx n="70" d="100"/>
        <a:sy n="70" d="100"/>
      </p:scale>
      <p:origin x="0" y="0"/>
    </p:cViewPr>
  </p:sorterViewPr>
  <p:notesViewPr>
    <p:cSldViewPr snapToGrid="0">
      <p:cViewPr varScale="1">
        <p:scale>
          <a:sx n="82" d="100"/>
          <a:sy n="82" d="100"/>
        </p:scale>
        <p:origin x="-317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6978" name="Rectangle 2"/>
          <p:cNvSpPr>
            <a:spLocks noGrp="1" noChangeArrowheads="1"/>
          </p:cNvSpPr>
          <p:nvPr>
            <p:ph type="hdr" sz="quarter"/>
          </p:nvPr>
        </p:nvSpPr>
        <p:spPr bwMode="auto">
          <a:xfrm>
            <a:off x="0"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l" defTabSz="938179">
              <a:defRPr sz="1200"/>
            </a:lvl1pPr>
          </a:lstStyle>
          <a:p>
            <a:pPr>
              <a:defRPr/>
            </a:pPr>
            <a:endParaRPr lang="en-US"/>
          </a:p>
        </p:txBody>
      </p:sp>
      <p:sp>
        <p:nvSpPr>
          <p:cNvPr id="126979" name="Rectangle 3"/>
          <p:cNvSpPr>
            <a:spLocks noGrp="1" noChangeArrowheads="1"/>
          </p:cNvSpPr>
          <p:nvPr>
            <p:ph type="dt" sz="quarter" idx="1"/>
          </p:nvPr>
        </p:nvSpPr>
        <p:spPr bwMode="auto">
          <a:xfrm>
            <a:off x="3972988"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r" defTabSz="938179">
              <a:defRPr sz="1200"/>
            </a:lvl1pPr>
          </a:lstStyle>
          <a:p>
            <a:pPr>
              <a:defRPr/>
            </a:pPr>
            <a:endParaRPr lang="en-US"/>
          </a:p>
        </p:txBody>
      </p:sp>
      <p:sp>
        <p:nvSpPr>
          <p:cNvPr id="126980" name="Rectangle 4"/>
          <p:cNvSpPr>
            <a:spLocks noGrp="1" noChangeArrowheads="1"/>
          </p:cNvSpPr>
          <p:nvPr>
            <p:ph type="ftr" sz="quarter" idx="2"/>
          </p:nvPr>
        </p:nvSpPr>
        <p:spPr bwMode="auto">
          <a:xfrm>
            <a:off x="0"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l" defTabSz="938179">
              <a:defRPr sz="1200"/>
            </a:lvl1pPr>
          </a:lstStyle>
          <a:p>
            <a:pPr>
              <a:defRPr/>
            </a:pPr>
            <a:endParaRPr lang="en-US"/>
          </a:p>
        </p:txBody>
      </p:sp>
      <p:sp>
        <p:nvSpPr>
          <p:cNvPr id="126981" name="Rectangle 5"/>
          <p:cNvSpPr>
            <a:spLocks noGrp="1" noChangeArrowheads="1"/>
          </p:cNvSpPr>
          <p:nvPr>
            <p:ph type="sldNum" sz="quarter" idx="3"/>
          </p:nvPr>
        </p:nvSpPr>
        <p:spPr bwMode="auto">
          <a:xfrm>
            <a:off x="3972988"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r" defTabSz="938179">
              <a:defRPr sz="1200"/>
            </a:lvl1pPr>
          </a:lstStyle>
          <a:p>
            <a:pPr>
              <a:defRPr/>
            </a:pPr>
            <a:fld id="{DC472565-2427-431B-97A8-11894C8C3D32}" type="slidenum">
              <a:rPr lang="en-US"/>
              <a:pPr>
                <a:defRPr/>
              </a:pPr>
              <a:t>‹#›</a:t>
            </a:fld>
            <a:endParaRPr lang="en-US"/>
          </a:p>
        </p:txBody>
      </p:sp>
    </p:spTree>
    <p:extLst>
      <p:ext uri="{BB962C8B-B14F-4D97-AF65-F5344CB8AC3E}">
        <p14:creationId xmlns:p14="http://schemas.microsoft.com/office/powerpoint/2010/main" val="2914526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l" defTabSz="938179">
              <a:defRPr sz="1200"/>
            </a:lvl1pPr>
          </a:lstStyle>
          <a:p>
            <a:pPr>
              <a:defRPr/>
            </a:pPr>
            <a:endParaRPr lang="en-US"/>
          </a:p>
        </p:txBody>
      </p:sp>
      <p:sp>
        <p:nvSpPr>
          <p:cNvPr id="38915" name="Rectangle 3"/>
          <p:cNvSpPr>
            <a:spLocks noGrp="1" noChangeArrowheads="1"/>
          </p:cNvSpPr>
          <p:nvPr>
            <p:ph type="dt" idx="1"/>
          </p:nvPr>
        </p:nvSpPr>
        <p:spPr bwMode="auto">
          <a:xfrm>
            <a:off x="3972988" y="1"/>
            <a:ext cx="3037413" cy="46578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lvl1pPr algn="r" defTabSz="938179">
              <a:defRPr sz="1200"/>
            </a:lvl1pPr>
          </a:lstStyle>
          <a:p>
            <a:pPr>
              <a:defRPr/>
            </a:pPr>
            <a:endParaRPr lang="en-US"/>
          </a:p>
        </p:txBody>
      </p:sp>
      <p:sp>
        <p:nvSpPr>
          <p:cNvPr id="21508"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35576" y="4414511"/>
            <a:ext cx="5139251" cy="4185621"/>
          </a:xfrm>
          <a:prstGeom prst="rect">
            <a:avLst/>
          </a:prstGeom>
          <a:noFill/>
          <a:ln w="9525">
            <a:noFill/>
            <a:miter lim="800000"/>
            <a:headEnd/>
            <a:tailEnd/>
          </a:ln>
          <a:effectLst/>
        </p:spPr>
        <p:txBody>
          <a:bodyPr vert="horz" wrap="square" lIns="93729" tIns="46864" rIns="93729" bIns="4686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l" defTabSz="938179">
              <a:defRPr sz="1200"/>
            </a:lvl1pPr>
          </a:lstStyle>
          <a:p>
            <a:pPr>
              <a:defRPr/>
            </a:pPr>
            <a:endParaRPr lang="en-US"/>
          </a:p>
        </p:txBody>
      </p:sp>
      <p:sp>
        <p:nvSpPr>
          <p:cNvPr id="38919" name="Rectangle 7"/>
          <p:cNvSpPr>
            <a:spLocks noGrp="1" noChangeArrowheads="1"/>
          </p:cNvSpPr>
          <p:nvPr>
            <p:ph type="sldNum" sz="quarter" idx="5"/>
          </p:nvPr>
        </p:nvSpPr>
        <p:spPr bwMode="auto">
          <a:xfrm>
            <a:off x="3972988" y="8830620"/>
            <a:ext cx="3037413" cy="465780"/>
          </a:xfrm>
          <a:prstGeom prst="rect">
            <a:avLst/>
          </a:prstGeom>
          <a:noFill/>
          <a:ln w="9525">
            <a:noFill/>
            <a:miter lim="800000"/>
            <a:headEnd/>
            <a:tailEnd/>
          </a:ln>
          <a:effectLst/>
        </p:spPr>
        <p:txBody>
          <a:bodyPr vert="horz" wrap="square" lIns="93729" tIns="46864" rIns="93729" bIns="46864" numCol="1" anchor="b" anchorCtr="0" compatLnSpc="1">
            <a:prstTxWarp prst="textNoShape">
              <a:avLst/>
            </a:prstTxWarp>
          </a:bodyPr>
          <a:lstStyle>
            <a:lvl1pPr algn="r" defTabSz="938179">
              <a:defRPr sz="1200"/>
            </a:lvl1pPr>
          </a:lstStyle>
          <a:p>
            <a:pPr>
              <a:defRPr/>
            </a:pPr>
            <a:fld id="{EA64B5F1-026C-428E-A095-963DD2B11465}" type="slidenum">
              <a:rPr lang="en-US"/>
              <a:pPr>
                <a:defRPr/>
              </a:pPr>
              <a:t>‹#›</a:t>
            </a:fld>
            <a:endParaRPr lang="en-US"/>
          </a:p>
        </p:txBody>
      </p:sp>
    </p:spTree>
    <p:extLst>
      <p:ext uri="{BB962C8B-B14F-4D97-AF65-F5344CB8AC3E}">
        <p14:creationId xmlns:p14="http://schemas.microsoft.com/office/powerpoint/2010/main" val="160311291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www.fsafeds.com/explore/hcfsa#irs-contribution-limit" TargetMode="External"/><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www.opm.gov/retirement-center/csrs-information/service-credit/" TargetMode="External"/><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176" indent="-171176">
              <a:buFontTx/>
              <a:buChar char="-"/>
            </a:pP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a:t>
            </a:fld>
            <a:endParaRPr lang="en-US"/>
          </a:p>
        </p:txBody>
      </p:sp>
    </p:spTree>
    <p:extLst>
      <p:ext uri="{BB962C8B-B14F-4D97-AF65-F5344CB8AC3E}">
        <p14:creationId xmlns:p14="http://schemas.microsoft.com/office/powerpoint/2010/main" val="1934567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10</a:t>
            </a:fld>
            <a:endParaRPr lang="en-US"/>
          </a:p>
        </p:txBody>
      </p:sp>
    </p:spTree>
    <p:extLst>
      <p:ext uri="{BB962C8B-B14F-4D97-AF65-F5344CB8AC3E}">
        <p14:creationId xmlns:p14="http://schemas.microsoft.com/office/powerpoint/2010/main" val="35907212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11</a:t>
            </a:fld>
            <a:endParaRPr lang="en-US"/>
          </a:p>
        </p:txBody>
      </p:sp>
    </p:spTree>
    <p:extLst>
      <p:ext uri="{BB962C8B-B14F-4D97-AF65-F5344CB8AC3E}">
        <p14:creationId xmlns:p14="http://schemas.microsoft.com/office/powerpoint/2010/main" val="24497747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14307">
              <a:defRPr/>
            </a:pPr>
            <a:r>
              <a:rPr lang="en-US" dirty="0"/>
              <a:t>FERS - FERS employees contribute</a:t>
            </a:r>
            <a:r>
              <a:rPr lang="en-US" baseline="0" dirty="0"/>
              <a:t> 4.4% of wages.</a:t>
            </a:r>
          </a:p>
          <a:p>
            <a:endParaRPr lang="en-US" dirty="0"/>
          </a:p>
          <a:p>
            <a:r>
              <a:rPr lang="en-US" dirty="0"/>
              <a:t>If you were hired before the cutoff in 1983, then you fall under CSRS</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12</a:t>
            </a:fld>
            <a:endParaRPr lang="en-US"/>
          </a:p>
        </p:txBody>
      </p:sp>
    </p:spTree>
    <p:extLst>
      <p:ext uri="{BB962C8B-B14F-4D97-AF65-F5344CB8AC3E}">
        <p14:creationId xmlns:p14="http://schemas.microsoft.com/office/powerpoint/2010/main" val="1478208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Key Points:</a:t>
            </a:r>
          </a:p>
          <a:p>
            <a:endParaRPr lang="en-US" baseline="0" dirty="0"/>
          </a:p>
          <a:p>
            <a:r>
              <a:rPr lang="en-US" baseline="0" dirty="0"/>
              <a:t>- It’s the Government version of private industry 401K.</a:t>
            </a:r>
          </a:p>
          <a:p>
            <a:endParaRPr lang="en-US" baseline="0" dirty="0"/>
          </a:p>
          <a:p>
            <a:r>
              <a:rPr lang="en-US" baseline="0" dirty="0"/>
              <a:t>- Any changes and/or termination can be done through GRB or contact the Benefits Line.</a:t>
            </a:r>
            <a:endParaRPr lang="en-US" dirty="0"/>
          </a:p>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14</a:t>
            </a:fld>
            <a:endParaRPr lang="en-US"/>
          </a:p>
        </p:txBody>
      </p:sp>
    </p:spTree>
    <p:extLst>
      <p:ext uri="{BB962C8B-B14F-4D97-AF65-F5344CB8AC3E}">
        <p14:creationId xmlns:p14="http://schemas.microsoft.com/office/powerpoint/2010/main" val="31224461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15</a:t>
            </a:fld>
            <a:endParaRPr lang="en-US"/>
          </a:p>
        </p:txBody>
      </p:sp>
    </p:spTree>
    <p:extLst>
      <p:ext uri="{BB962C8B-B14F-4D97-AF65-F5344CB8AC3E}">
        <p14:creationId xmlns:p14="http://schemas.microsoft.com/office/powerpoint/2010/main" val="18760465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a:t>
            </a:r>
            <a:r>
              <a:rPr lang="en-US" baseline="0" dirty="0"/>
              <a:t> forms have the mailing address of where to send your completed document.</a:t>
            </a: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16</a:t>
            </a:fld>
            <a:endParaRPr lang="en-US"/>
          </a:p>
        </p:txBody>
      </p:sp>
    </p:spTree>
    <p:extLst>
      <p:ext uri="{BB962C8B-B14F-4D97-AF65-F5344CB8AC3E}">
        <p14:creationId xmlns:p14="http://schemas.microsoft.com/office/powerpoint/2010/main" val="356684969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17</a:t>
            </a:fld>
            <a:endParaRPr lang="en-US"/>
          </a:p>
        </p:txBody>
      </p:sp>
    </p:spTree>
    <p:extLst>
      <p:ext uri="{BB962C8B-B14F-4D97-AF65-F5344CB8AC3E}">
        <p14:creationId xmlns:p14="http://schemas.microsoft.com/office/powerpoint/2010/main" val="384154779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Refer</a:t>
            </a:r>
            <a:r>
              <a:rPr lang="en-US" baseline="0" dirty="0"/>
              <a:t> to the new employee handbook in your packet.</a:t>
            </a: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18</a:t>
            </a:fld>
            <a:endParaRPr lang="en-US"/>
          </a:p>
        </p:txBody>
      </p:sp>
    </p:spTree>
    <p:extLst>
      <p:ext uri="{BB962C8B-B14F-4D97-AF65-F5344CB8AC3E}">
        <p14:creationId xmlns:p14="http://schemas.microsoft.com/office/powerpoint/2010/main" val="6031550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19</a:t>
            </a:fld>
            <a:endParaRPr lang="en-US"/>
          </a:p>
        </p:txBody>
      </p:sp>
    </p:spTree>
    <p:extLst>
      <p:ext uri="{BB962C8B-B14F-4D97-AF65-F5344CB8AC3E}">
        <p14:creationId xmlns:p14="http://schemas.microsoft.com/office/powerpoint/2010/main" val="22486263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can contribute up to a maximum of $3,050.00</a:t>
            </a:r>
            <a:r>
              <a:rPr lang="en-US" dirty="0">
                <a:hlinkClick r:id="rId3"/>
              </a:rPr>
              <a:t>See contribution information</a:t>
            </a:r>
            <a:r>
              <a:rPr lang="en-US" baseline="30000" dirty="0">
                <a:hlinkClick r:id="rId3"/>
              </a:rPr>
              <a:t>*</a:t>
            </a:r>
            <a:r>
              <a:rPr lang="en-US" dirty="0"/>
              <a:t> to your Health Care FSA each year. Keep in mind, you may carry over up to $610.00 remaining in your account from one plan year to the next.	</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20</a:t>
            </a:fld>
            <a:endParaRPr lang="en-US"/>
          </a:p>
        </p:txBody>
      </p:sp>
    </p:spTree>
    <p:extLst>
      <p:ext uri="{BB962C8B-B14F-4D97-AF65-F5344CB8AC3E}">
        <p14:creationId xmlns:p14="http://schemas.microsoft.com/office/powerpoint/2010/main" val="17234829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a:t>
            </a:fld>
            <a:endParaRPr lang="en-US"/>
          </a:p>
        </p:txBody>
      </p:sp>
    </p:spTree>
    <p:extLst>
      <p:ext uri="{BB962C8B-B14F-4D97-AF65-F5344CB8AC3E}">
        <p14:creationId xmlns:p14="http://schemas.microsoft.com/office/powerpoint/2010/main" val="44525211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Service Credit (opm.gov)</a:t>
            </a:r>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21</a:t>
            </a:fld>
            <a:endParaRPr lang="en-US"/>
          </a:p>
        </p:txBody>
      </p:sp>
    </p:spTree>
    <p:extLst>
      <p:ext uri="{BB962C8B-B14F-4D97-AF65-F5344CB8AC3E}">
        <p14:creationId xmlns:p14="http://schemas.microsoft.com/office/powerpoint/2010/main" val="136453715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22</a:t>
            </a:fld>
            <a:endParaRPr lang="en-US"/>
          </a:p>
        </p:txBody>
      </p:sp>
    </p:spTree>
    <p:extLst>
      <p:ext uri="{BB962C8B-B14F-4D97-AF65-F5344CB8AC3E}">
        <p14:creationId xmlns:p14="http://schemas.microsoft.com/office/powerpoint/2010/main" val="2051245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23</a:t>
            </a:fld>
            <a:endParaRPr lang="en-US"/>
          </a:p>
        </p:txBody>
      </p:sp>
    </p:spTree>
    <p:extLst>
      <p:ext uri="{BB962C8B-B14F-4D97-AF65-F5344CB8AC3E}">
        <p14:creationId xmlns:p14="http://schemas.microsoft.com/office/powerpoint/2010/main" val="11293388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24</a:t>
            </a:fld>
            <a:endParaRPr lang="en-US"/>
          </a:p>
        </p:txBody>
      </p:sp>
    </p:spTree>
    <p:extLst>
      <p:ext uri="{BB962C8B-B14F-4D97-AF65-F5344CB8AC3E}">
        <p14:creationId xmlns:p14="http://schemas.microsoft.com/office/powerpoint/2010/main" val="23615041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25</a:t>
            </a:fld>
            <a:endParaRPr lang="en-US"/>
          </a:p>
        </p:txBody>
      </p:sp>
    </p:spTree>
    <p:extLst>
      <p:ext uri="{BB962C8B-B14F-4D97-AF65-F5344CB8AC3E}">
        <p14:creationId xmlns:p14="http://schemas.microsoft.com/office/powerpoint/2010/main" val="7806478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GS </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3</a:t>
            </a:fld>
            <a:endParaRPr lang="en-US"/>
          </a:p>
        </p:txBody>
      </p:sp>
    </p:spTree>
    <p:extLst>
      <p:ext uri="{BB962C8B-B14F-4D97-AF65-F5344CB8AC3E}">
        <p14:creationId xmlns:p14="http://schemas.microsoft.com/office/powerpoint/2010/main" val="684755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4</a:t>
            </a:fld>
            <a:endParaRPr lang="en-US"/>
          </a:p>
        </p:txBody>
      </p:sp>
    </p:spTree>
    <p:extLst>
      <p:ext uri="{BB962C8B-B14F-4D97-AF65-F5344CB8AC3E}">
        <p14:creationId xmlns:p14="http://schemas.microsoft.com/office/powerpoint/2010/main" val="583768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Federal law (5 U.S.C. 6103) establishes 11 public holidays </a:t>
            </a:r>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5</a:t>
            </a:fld>
            <a:endParaRPr lang="en-US"/>
          </a:p>
        </p:txBody>
      </p:sp>
    </p:spTree>
    <p:extLst>
      <p:ext uri="{BB962C8B-B14F-4D97-AF65-F5344CB8AC3E}">
        <p14:creationId xmlns:p14="http://schemas.microsoft.com/office/powerpoint/2010/main" val="20024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6</a:t>
            </a:fld>
            <a:endParaRPr lang="en-US"/>
          </a:p>
        </p:txBody>
      </p:sp>
    </p:spTree>
    <p:extLst>
      <p:ext uri="{BB962C8B-B14F-4D97-AF65-F5344CB8AC3E}">
        <p14:creationId xmlns:p14="http://schemas.microsoft.com/office/powerpoint/2010/main" val="2316722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7</a:t>
            </a:fld>
            <a:endParaRPr lang="en-US"/>
          </a:p>
        </p:txBody>
      </p:sp>
    </p:spTree>
    <p:extLst>
      <p:ext uri="{BB962C8B-B14F-4D97-AF65-F5344CB8AC3E}">
        <p14:creationId xmlns:p14="http://schemas.microsoft.com/office/powerpoint/2010/main" val="35211167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8</a:t>
            </a:fld>
            <a:endParaRPr lang="en-US"/>
          </a:p>
        </p:txBody>
      </p:sp>
    </p:spTree>
    <p:extLst>
      <p:ext uri="{BB962C8B-B14F-4D97-AF65-F5344CB8AC3E}">
        <p14:creationId xmlns:p14="http://schemas.microsoft.com/office/powerpoint/2010/main" val="31917487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A64B5F1-026C-428E-A095-963DD2B11465}" type="slidenum">
              <a:rPr lang="en-US" smtClean="0"/>
              <a:pPr>
                <a:defRPr/>
              </a:pPr>
              <a:t>9</a:t>
            </a:fld>
            <a:endParaRPr lang="en-US"/>
          </a:p>
        </p:txBody>
      </p:sp>
    </p:spTree>
    <p:extLst>
      <p:ext uri="{BB962C8B-B14F-4D97-AF65-F5344CB8AC3E}">
        <p14:creationId xmlns:p14="http://schemas.microsoft.com/office/powerpoint/2010/main" val="41259763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p:txBody>
          <a:bodyPr/>
          <a:lstStyle/>
          <a:p>
            <a:pPr>
              <a:defRPr/>
            </a:pPr>
            <a:fld id="{0921883D-A461-4253-8AB0-0034B54B2E2E}" type="datetime1">
              <a:rPr lang="en-US" smtClean="0"/>
              <a:pPr>
                <a:defRPr/>
              </a:pPr>
              <a:t>5/18/2026</a:t>
            </a:fld>
            <a:endParaRPr lang="en-US"/>
          </a:p>
        </p:txBody>
      </p:sp>
      <p:sp>
        <p:nvSpPr>
          <p:cNvPr id="17" name="Footer Placeholder 16"/>
          <p:cNvSpPr>
            <a:spLocks noGrp="1"/>
          </p:cNvSpPr>
          <p:nvPr>
            <p:ph type="ftr" sz="quarter" idx="11"/>
          </p:nvPr>
        </p:nvSpPr>
        <p:spPr/>
        <p:txBody>
          <a:bodyPr/>
          <a:lstStyle/>
          <a:p>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E89DDE3E-1DB6-4520-A043-E92B82952936}" type="datetime1">
              <a:rPr lang="en-US" smtClean="0"/>
              <a:pPr>
                <a:defRPr/>
              </a:pPr>
              <a:t>5/18/2026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C6B1FF6-39B9-40F5-8B67-33C6354A3D4F}" type="slidenum">
              <a:rPr kumimoji="0" lang="en-US" smtClean="0"/>
              <a:pPr eaLnBrk="1" latinLnBrk="0" hangingPunct="1"/>
              <a:t>‹#›</a:t>
            </a:fld>
            <a:endParaRPr kumimoji="0"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fld id="{56A01DA2-78E8-4CCE-957C-4AD6FBE4F593}" type="datetime1">
              <a:rPr lang="en-US" smtClean="0"/>
              <a:pPr>
                <a:defRPr/>
              </a:pPr>
              <a:t>5/18/2026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a:t>Click to edit Master title style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a:xfrm>
            <a:off x="4361688" y="1026372"/>
            <a:ext cx="457200" cy="441325"/>
          </a:xfrm>
        </p:spPr>
        <p:txBody>
          <a:bodyPr/>
          <a:lstStyle/>
          <a:p>
            <a:fld id="{2C6B1FF6-39B9-40F5-8B67-33C6354A3D4F}" type="slidenum">
              <a:rPr kumimoji="0" lang="en-US" smtClean="0"/>
              <a:pPr eaLnBrk="1" latinLnBrk="0" hangingPunct="1"/>
              <a:t>‹#›</a:t>
            </a:fld>
            <a:endParaRPr kumimoji="0"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kumimoji="0" lang="en-US"/>
          </a:p>
        </p:txBody>
      </p:sp>
      <p:sp>
        <p:nvSpPr>
          <p:cNvPr id="4" name="Date Placeholder 3"/>
          <p:cNvSpPr>
            <a:spLocks noGrp="1"/>
          </p:cNvSpPr>
          <p:nvPr>
            <p:ph type="dt" sz="half" idx="10"/>
          </p:nvPr>
        </p:nvSpPr>
        <p:spPr/>
        <p:txBody>
          <a:bodyPr/>
          <a:lstStyle/>
          <a:p>
            <a:pPr>
              <a:defRPr/>
            </a:pPr>
            <a:fld id="{4089BEBF-56A5-4EBB-A80D-2798F0F75812}" type="datetime1">
              <a:rPr lang="en-US" smtClean="0"/>
              <a:pPr>
                <a:defRPr/>
              </a:pPr>
              <a:t>5/18/2026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a:t>Click to edit Master title style</a:t>
            </a:r>
          </a:p>
        </p:txBody>
      </p:sp>
      <p:sp>
        <p:nvSpPr>
          <p:cNvPr id="5" name="Date Placeholder 4"/>
          <p:cNvSpPr>
            <a:spLocks noGrp="1"/>
          </p:cNvSpPr>
          <p:nvPr>
            <p:ph type="dt" sz="half" idx="10"/>
          </p:nvPr>
        </p:nvSpPr>
        <p:spPr>
          <a:xfrm>
            <a:off x="5791200" y="6409944"/>
            <a:ext cx="3044952" cy="365760"/>
          </a:xfrm>
        </p:spPr>
        <p:txBody>
          <a:bodyPr/>
          <a:lstStyle/>
          <a:p>
            <a:pPr>
              <a:defRPr/>
            </a:pPr>
            <a:fld id="{302A89FA-EC50-4892-8AE0-50B071EBC5F1}" type="datetime1">
              <a:rPr lang="en-US" smtClean="0"/>
              <a:pPr>
                <a:defRPr/>
              </a:pPr>
              <a:t>5/18/2026</a:t>
            </a:fld>
            <a:endParaRPr lang="en-US"/>
          </a:p>
        </p:txBody>
      </p:sp>
      <p:sp>
        <p:nvSpPr>
          <p:cNvPr id="6" name="Footer Placeholder 5"/>
          <p:cNvSpPr>
            <a:spLocks noGrp="1"/>
          </p:cNvSpPr>
          <p:nvPr>
            <p:ph type="ftr" sz="quarter" idx="11"/>
          </p:nvPr>
        </p:nvSpPr>
        <p:spPr/>
        <p:txBody>
          <a:bodyPr/>
          <a:lstStyle/>
          <a:p>
            <a:endParaRPr kumimoji="0" lang="en-US" dirty="0"/>
          </a:p>
        </p:txBody>
      </p:sp>
      <p:sp>
        <p:nvSpPr>
          <p:cNvPr id="7" name="Slide Number Placeholder 6"/>
          <p:cNvSpPr>
            <a:spLocks noGrp="1"/>
          </p:cNvSpPr>
          <p:nvPr>
            <p:ph type="sldNum" sz="quarter" idx="12"/>
          </p:nvPr>
        </p:nvSpPr>
        <p:spPr/>
        <p:txBody>
          <a:bodyPr/>
          <a:lstStyle/>
          <a:p>
            <a:fld id="{2C6B1FF6-39B9-40F5-8B67-33C6354A3D4F}" type="slidenum">
              <a:rPr kumimoji="0" lang="en-US" smtClean="0"/>
              <a:pPr eaLnBrk="1" latinLnBrk="0" hangingPunct="1"/>
              <a:t>‹#›</a:t>
            </a:fld>
            <a:endParaRPr kumimoji="0"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7" name="Date Placeholder 6"/>
          <p:cNvSpPr>
            <a:spLocks noGrp="1"/>
          </p:cNvSpPr>
          <p:nvPr>
            <p:ph type="dt" sz="half" idx="10"/>
          </p:nvPr>
        </p:nvSpPr>
        <p:spPr/>
        <p:txBody>
          <a:bodyPr/>
          <a:lstStyle/>
          <a:p>
            <a:pPr>
              <a:defRPr/>
            </a:pPr>
            <a:fld id="{F7A5C79C-887F-4AD4-94F7-20E70A151882}" type="datetime1">
              <a:rPr lang="en-US" smtClean="0"/>
              <a:pPr>
                <a:defRPr/>
              </a:pPr>
              <a:t>5/18/2026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kumimoji="0"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pPr algn="ctr" eaLnBrk="1" latinLnBrk="0" hangingPunct="1"/>
            <a:fld id="{2C6B1FF6-39B9-40F5-8B67-33C6354A3D4F}" type="slidenum">
              <a:rPr kumimoji="0" lang="en-US" smtClean="0"/>
              <a:pPr algn="ctr" eaLnBrk="1" latinLnBrk="0" hangingPunct="1"/>
              <a:t>‹#›</a:t>
            </a:fld>
            <a:endParaRPr kumimoji="0" lang="en-US" dirty="0"/>
          </a:p>
        </p:txBody>
      </p:sp>
      <p:sp>
        <p:nvSpPr>
          <p:cNvPr id="23" name="Title 22"/>
          <p:cNvSpPr>
            <a:spLocks noGrp="1"/>
          </p:cNvSpPr>
          <p:nvPr>
            <p:ph type="title"/>
          </p:nvPr>
        </p:nvSpPr>
        <p:spPr/>
        <p:txBody>
          <a:bodyPr rtlCol="0" anchor="b" anchorCtr="0"/>
          <a:lstStyle/>
          <a:p>
            <a:r>
              <a:rPr kumimoji="0" lang="en-US"/>
              <a:t>Click to edit Master title style</a:t>
            </a: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a:defRPr/>
            </a:pPr>
            <a:fld id="{A675C3E1-654E-4C97-8F54-B385B9EEA62B}" type="datetime1">
              <a:rPr lang="en-US" smtClean="0"/>
              <a:pPr>
                <a:defRPr/>
              </a:pPr>
              <a:t>5/18/2026</a:t>
            </a:fld>
            <a:endParaRPr lang="en-US"/>
          </a:p>
        </p:txBody>
      </p:sp>
      <p:sp>
        <p:nvSpPr>
          <p:cNvPr id="4" name="Footer Placeholder 3"/>
          <p:cNvSpPr>
            <a:spLocks noGrp="1"/>
          </p:cNvSpPr>
          <p:nvPr>
            <p:ph type="ftr" sz="quarter" idx="11"/>
          </p:nvPr>
        </p:nvSpPr>
        <p:spPr/>
        <p:txBody>
          <a:bodyPr/>
          <a:lstStyle/>
          <a:p>
            <a:endParaRPr kumimoji="0" lang="en-US" dirty="0"/>
          </a:p>
        </p:txBody>
      </p:sp>
      <p:sp>
        <p:nvSpPr>
          <p:cNvPr id="5" name="Slide Number Placeholder 4"/>
          <p:cNvSpPr>
            <a:spLocks noGrp="1"/>
          </p:cNvSpPr>
          <p:nvPr>
            <p:ph type="sldNum" sz="quarter" idx="12"/>
          </p:nvPr>
        </p:nvSpPr>
        <p:spPr>
          <a:xfrm>
            <a:off x="4343400" y="1036020"/>
            <a:ext cx="457200" cy="441325"/>
          </a:xfrm>
        </p:spPr>
        <p:txBody>
          <a:bodyPr/>
          <a:lstStyle/>
          <a:p>
            <a:fld id="{2C6B1FF6-39B9-40F5-8B67-33C6354A3D4F}" type="slidenum">
              <a:rPr kumimoji="0" lang="en-US" smtClean="0"/>
              <a:pPr eaLnBrk="1" latinLnBrk="0" hangingPunct="1"/>
              <a:t>‹#›</a:t>
            </a:fld>
            <a:endParaRPr kumimoji="0"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pPr>
              <a:defRPr/>
            </a:pPr>
            <a:fld id="{A7ABAD1F-6EDE-4FF9-A7EE-F8EB49BC4D8C}" type="datetime1">
              <a:rPr lang="en-US" smtClean="0"/>
              <a:pPr>
                <a:defRPr/>
              </a:pPr>
              <a:t>5/18/2026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C6B1FF6-39B9-40F5-8B67-33C6354A3D4F}"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a:t>Click to edit Master title style</a:t>
            </a:r>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C6B1FF6-39B9-40F5-8B67-33C6354A3D4F}" type="slidenum">
              <a:rPr kumimoji="0" lang="en-US" smtClean="0"/>
              <a:pPr eaLnBrk="1" latinLnBrk="0" hangingPunct="1"/>
              <a:t>‹#›</a:t>
            </a:fld>
            <a:endParaRPr kumimoji="0" lang="en-US" dirty="0">
              <a:solidFill>
                <a:schemeClr val="accent3">
                  <a:shade val="75000"/>
                </a:schemeClr>
              </a:solidFill>
            </a:endParaRP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pPr>
              <a:defRPr/>
            </a:pPr>
            <a:fld id="{37A9FAFF-B06F-409E-AEC2-9979845F93E4}" type="datetime1">
              <a:rPr lang="en-US" smtClean="0"/>
              <a:pPr>
                <a:defRPr/>
              </a:pPr>
              <a:t>5/18/2026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C6B1FF6-39B9-40F5-8B67-33C6354A3D4F}" type="slidenum">
              <a:rPr kumimoji="0" lang="en-US" smtClean="0"/>
              <a:pPr eaLnBrk="1" latinLnBrk="0" hangingPunct="1"/>
              <a:t>‹#›</a:t>
            </a:fld>
            <a:endParaRPr kumimoji="0"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a:t>Click to edit Master title style</a:t>
            </a:r>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pPr>
              <a:defRPr/>
            </a:pPr>
            <a:fld id="{2688DF4A-D278-4040-A233-9DABE92C9060}" type="datetime1">
              <a:rPr lang="en-US" smtClean="0"/>
              <a:pPr>
                <a:defRPr/>
              </a:pPr>
              <a:t>5/18/2026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pPr>
              <a:defRPr/>
            </a:pPr>
            <a:fld id="{31EA3013-C871-469D-9427-48F555619A86}" type="datetime1">
              <a:rPr lang="en-US" smtClean="0"/>
              <a:pPr>
                <a:defRPr/>
              </a:pPr>
              <a:t>5/18/2026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pPr algn="l" eaLnBrk="1" latinLnBrk="0" hangingPunct="1"/>
            <a:endParaRPr kumimoji="0" lang="en-US" dirty="0">
              <a:solidFill>
                <a:srgbClr val="FFFFFF"/>
              </a:solidFill>
            </a:endParaRP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pPr algn="ctr" eaLnBrk="1" latinLnBrk="0" hangingPunct="1"/>
            <a:fld id="{2C6B1FF6-39B9-40F5-8B67-33C6354A3D4F}" type="slidenum">
              <a:rPr kumimoji="0" lang="en-US" smtClean="0"/>
              <a:pPr algn="ctr" eaLnBrk="1" latinLnBrk="0" hangingPunct="1"/>
              <a:t>‹#›</a:t>
            </a:fld>
            <a:endParaRPr kumimoji="0" lang="en-US" sz="1600" dirty="0">
              <a:solidFill>
                <a:schemeClr val="accent3">
                  <a:shade val="75000"/>
                </a:schemeClr>
              </a:solidFill>
            </a:endParaRPr>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hf sldNum="0" hdr="0" ftr="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navybenefits@us.navy.mil"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1.xml.rels><?xml version="1.0" encoding="UTF-8" standalone="yes"?>
<Relationships xmlns="http://schemas.openxmlformats.org/package/2006/relationships"><Relationship Id="rId3" Type="http://schemas.openxmlformats.org/officeDocument/2006/relationships/hyperlink" Target="https://www.opm.gov/retirement-services/calculators/fegli-calculator/"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hyperlink" Target="https://portal.secnav.navy.mil/ess/SR/Portal/Workspaces/Home.aspx"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sp.gov/InvestmentFunds/FundOptions/index.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5.xml.rels><?xml version="1.0" encoding="UTF-8" standalone="yes"?>
<Relationships xmlns="http://schemas.openxmlformats.org/package/2006/relationships"><Relationship Id="rId3" Type="http://schemas.openxmlformats.org/officeDocument/2006/relationships/hyperlink" Target="https://www.tsp.gov/planning-for-life-events/"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1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benefeds.com/" TargetMode="External"/><Relationship Id="rId2" Type="http://schemas.openxmlformats.org/officeDocument/2006/relationships/notesSlide" Target="../notesSlides/notesSlide18.xml"/><Relationship Id="rId1" Type="http://schemas.openxmlformats.org/officeDocument/2006/relationships/slideLayout" Target="../slideLayouts/slideLayout4.xml"/><Relationship Id="rId5" Type="http://schemas.openxmlformats.org/officeDocument/2006/relationships/image" Target="../media/image4.gif"/><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fsafeds.com/"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21.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hyperlink" Target="https://eopf.opm.gov/navy/" TargetMode="External"/><Relationship Id="rId4" Type="http://schemas.openxmlformats.org/officeDocument/2006/relationships/image" Target="../media/image4.gif"/></Relationships>
</file>

<file path=ppt/slides/_rels/slide24.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opm.gov/policy-data-oversight/pay-leave/salaries-wag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gif"/><Relationship Id="rId4" Type="http://schemas.openxmlformats.org/officeDocument/2006/relationships/hyperlink" Target="https://wageandsalary.dcpas.osd.mil/BWN/AFWageSchedules/"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7"/>
          <p:cNvSpPr>
            <a:spLocks noGrp="1" noChangeArrowheads="1"/>
          </p:cNvSpPr>
          <p:nvPr>
            <p:ph type="subTitle" idx="1"/>
          </p:nvPr>
        </p:nvSpPr>
        <p:spPr>
          <a:xfrm>
            <a:off x="0" y="4679950"/>
            <a:ext cx="9144000" cy="763588"/>
          </a:xfrm>
        </p:spPr>
        <p:txBody>
          <a:bodyPr/>
          <a:lstStyle/>
          <a:p>
            <a:pPr algn="ctr" eaLnBrk="1" hangingPunct="1">
              <a:lnSpc>
                <a:spcPct val="90000"/>
              </a:lnSpc>
            </a:pPr>
            <a:r>
              <a:rPr lang="en-US" sz="2800">
                <a:solidFill>
                  <a:schemeClr val="tx1"/>
                </a:solidFill>
              </a:rPr>
              <a:t>NAVFAC SOUTHWEST</a:t>
            </a:r>
            <a:endParaRPr lang="en-US" sz="2800" dirty="0">
              <a:solidFill>
                <a:schemeClr val="tx1"/>
              </a:solidFill>
            </a:endParaRPr>
          </a:p>
        </p:txBody>
      </p:sp>
      <p:sp>
        <p:nvSpPr>
          <p:cNvPr id="3074" name="Rectangle 6"/>
          <p:cNvSpPr>
            <a:spLocks noGrp="1" noChangeArrowheads="1"/>
          </p:cNvSpPr>
          <p:nvPr>
            <p:ph type="ctrTitle"/>
          </p:nvPr>
        </p:nvSpPr>
        <p:spPr>
          <a:xfrm>
            <a:off x="0" y="2479675"/>
            <a:ext cx="9144000" cy="1698625"/>
          </a:xfrm>
        </p:spPr>
        <p:txBody>
          <a:bodyPr/>
          <a:lstStyle/>
          <a:p>
            <a:pPr algn="ctr" eaLnBrk="1" hangingPunct="1"/>
            <a:r>
              <a:rPr lang="en-US" sz="9600" dirty="0">
                <a:latin typeface="Bernard MT Condensed" pitchFamily="18" charset="0"/>
              </a:rPr>
              <a:t>WELCOME</a:t>
            </a:r>
            <a:endParaRPr lang="en-US" sz="4000" b="0" dirty="0">
              <a:latin typeface="Arial" pitchFamily="34" charset="0"/>
              <a:cs typeface="Arial"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9350" y="907884"/>
            <a:ext cx="4371975" cy="95901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9339" y="271462"/>
            <a:ext cx="8077762" cy="758952"/>
          </a:xfrm>
        </p:spPr>
        <p:txBody>
          <a:bodyPr>
            <a:normAutofit fontScale="90000"/>
          </a:bodyPr>
          <a:lstStyle/>
          <a:p>
            <a:br>
              <a:rPr lang="en-US" sz="2400" b="1" dirty="0">
                <a:solidFill>
                  <a:schemeClr val="accent3"/>
                </a:solidFill>
              </a:rPr>
            </a:br>
            <a:br>
              <a:rPr lang="en-US" sz="2400" b="1" dirty="0">
                <a:solidFill>
                  <a:schemeClr val="accent3"/>
                </a:solidFill>
              </a:rPr>
            </a:br>
            <a:br>
              <a:rPr lang="en-US" sz="2400" b="1" dirty="0">
                <a:solidFill>
                  <a:schemeClr val="accent3"/>
                </a:solidFill>
              </a:rPr>
            </a:br>
            <a:br>
              <a:rPr lang="en-US" sz="2400" b="1" dirty="0">
                <a:solidFill>
                  <a:schemeClr val="accent3"/>
                </a:solidFill>
              </a:rPr>
            </a:br>
            <a:r>
              <a:rPr lang="en-US" sz="2400" b="1" dirty="0">
                <a:solidFill>
                  <a:schemeClr val="accent3"/>
                </a:solidFill>
              </a:rPr>
              <a:t>Government Retirement and Benefits (GRB) Platform</a:t>
            </a:r>
            <a:br>
              <a:rPr lang="en-US" sz="2400" b="1" dirty="0">
                <a:solidFill>
                  <a:schemeClr val="accent3"/>
                </a:solidFill>
              </a:rPr>
            </a:br>
            <a:endParaRPr lang="en-US" sz="1800" dirty="0"/>
          </a:p>
        </p:txBody>
      </p:sp>
      <p:sp>
        <p:nvSpPr>
          <p:cNvPr id="3" name="Date Placeholder 2"/>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4" name="Content Placeholder 3"/>
          <p:cNvSpPr>
            <a:spLocks noGrp="1"/>
          </p:cNvSpPr>
          <p:nvPr>
            <p:ph sz="quarter" idx="1"/>
          </p:nvPr>
        </p:nvSpPr>
        <p:spPr>
          <a:xfrm>
            <a:off x="301752" y="1463040"/>
            <a:ext cx="8503920" cy="4941944"/>
          </a:xfrm>
        </p:spPr>
        <p:txBody>
          <a:bodyPr>
            <a:normAutofit fontScale="92500" lnSpcReduction="20000"/>
          </a:bodyPr>
          <a:lstStyle/>
          <a:p>
            <a:pPr>
              <a:lnSpc>
                <a:spcPct val="80000"/>
              </a:lnSpc>
            </a:pPr>
            <a:r>
              <a:rPr lang="en-US" sz="2200" dirty="0">
                <a:latin typeface="Tahoma" pitchFamily="34" charset="0"/>
              </a:rPr>
              <a:t>Allows employees to conduct electronic benefits transactions and</a:t>
            </a:r>
          </a:p>
          <a:p>
            <a:pPr marL="0" indent="0">
              <a:lnSpc>
                <a:spcPct val="80000"/>
              </a:lnSpc>
              <a:buNone/>
            </a:pPr>
            <a:r>
              <a:rPr lang="en-US" sz="2200" dirty="0">
                <a:latin typeface="Tahoma" pitchFamily="34" charset="0"/>
              </a:rPr>
              <a:t>   access general and personal benefit information </a:t>
            </a:r>
          </a:p>
          <a:p>
            <a:pPr>
              <a:lnSpc>
                <a:spcPct val="80000"/>
              </a:lnSpc>
            </a:pPr>
            <a:endParaRPr lang="en-US" sz="2200" dirty="0">
              <a:latin typeface="Tahoma" pitchFamily="34" charset="0"/>
            </a:endParaRPr>
          </a:p>
          <a:p>
            <a:pPr lvl="1">
              <a:lnSpc>
                <a:spcPct val="80000"/>
              </a:lnSpc>
              <a:buFont typeface="Arial" pitchFamily="34" charset="0"/>
              <a:buChar char="•"/>
            </a:pPr>
            <a:r>
              <a:rPr lang="en-US" dirty="0">
                <a:solidFill>
                  <a:schemeClr val="tx1"/>
                </a:solidFill>
                <a:latin typeface="Tahoma" pitchFamily="34" charset="0"/>
              </a:rPr>
              <a:t>Federal Employees’ Health Benefits Plan (FEHB)</a:t>
            </a:r>
          </a:p>
          <a:p>
            <a:pPr lvl="1">
              <a:lnSpc>
                <a:spcPct val="80000"/>
              </a:lnSpc>
              <a:buFont typeface="Arial" pitchFamily="34" charset="0"/>
              <a:buChar char="•"/>
            </a:pPr>
            <a:r>
              <a:rPr lang="en-US" dirty="0">
                <a:solidFill>
                  <a:schemeClr val="tx1"/>
                </a:solidFill>
                <a:latin typeface="Tahoma" pitchFamily="34" charset="0"/>
              </a:rPr>
              <a:t>Federal Employees’ Group Life Insurance (FEGLI)</a:t>
            </a:r>
          </a:p>
          <a:p>
            <a:pPr lvl="1">
              <a:lnSpc>
                <a:spcPct val="80000"/>
              </a:lnSpc>
              <a:buFont typeface="Arial" pitchFamily="34" charset="0"/>
              <a:buChar char="•"/>
            </a:pPr>
            <a:r>
              <a:rPr lang="en-US" dirty="0">
                <a:solidFill>
                  <a:schemeClr val="tx1"/>
                </a:solidFill>
                <a:latin typeface="Tahoma" pitchFamily="34" charset="0"/>
              </a:rPr>
              <a:t>Retirement</a:t>
            </a:r>
          </a:p>
          <a:p>
            <a:pPr lvl="1">
              <a:lnSpc>
                <a:spcPct val="80000"/>
              </a:lnSpc>
              <a:buFont typeface="Arial" pitchFamily="34" charset="0"/>
              <a:buChar char="•"/>
            </a:pPr>
            <a:r>
              <a:rPr lang="en-US" dirty="0">
                <a:solidFill>
                  <a:schemeClr val="tx1"/>
                </a:solidFill>
                <a:latin typeface="Tahoma" pitchFamily="34" charset="0"/>
              </a:rPr>
              <a:t>Thrift Savings Plan (TSP)</a:t>
            </a:r>
          </a:p>
          <a:p>
            <a:pPr marL="274320" lvl="1" indent="0">
              <a:lnSpc>
                <a:spcPct val="80000"/>
              </a:lnSpc>
              <a:buNone/>
            </a:pPr>
            <a:endParaRPr lang="en-US" sz="2400" dirty="0">
              <a:solidFill>
                <a:schemeClr val="tx1"/>
              </a:solidFill>
              <a:latin typeface="Tahoma" pitchFamily="34" charset="0"/>
            </a:endParaRPr>
          </a:p>
          <a:p>
            <a:pPr>
              <a:lnSpc>
                <a:spcPct val="80000"/>
              </a:lnSpc>
            </a:pPr>
            <a:r>
              <a:rPr lang="en-US" sz="2200" dirty="0">
                <a:latin typeface="Tahoma" pitchFamily="34" charset="0"/>
              </a:rPr>
              <a:t>New employees will have to wait approximately 5 working days to</a:t>
            </a:r>
          </a:p>
          <a:p>
            <a:pPr marL="0" indent="0">
              <a:lnSpc>
                <a:spcPct val="80000"/>
              </a:lnSpc>
              <a:buNone/>
            </a:pPr>
            <a:r>
              <a:rPr lang="en-US" sz="2200" dirty="0">
                <a:latin typeface="Tahoma" pitchFamily="34" charset="0"/>
              </a:rPr>
              <a:t>   establish an account </a:t>
            </a:r>
          </a:p>
          <a:p>
            <a:pPr>
              <a:lnSpc>
                <a:spcPct val="80000"/>
              </a:lnSpc>
            </a:pPr>
            <a:endParaRPr lang="en-US" sz="2200" dirty="0">
              <a:latin typeface="Tahoma" pitchFamily="34" charset="0"/>
            </a:endParaRPr>
          </a:p>
          <a:p>
            <a:pPr>
              <a:lnSpc>
                <a:spcPct val="80000"/>
              </a:lnSpc>
            </a:pPr>
            <a:r>
              <a:rPr lang="en-US" sz="2200" dirty="0">
                <a:latin typeface="Tahoma" pitchFamily="34" charset="0"/>
              </a:rPr>
              <a:t>Benefits Line: 1-888-320-2917 or email </a:t>
            </a:r>
            <a:r>
              <a:rPr lang="en-US" sz="2200" dirty="0">
                <a:solidFill>
                  <a:schemeClr val="accent3"/>
                </a:solidFill>
                <a:latin typeface="Tahoma" pitchFamily="34" charset="0"/>
                <a:hlinkClick r:id="rId3">
                  <a:extLst>
                    <a:ext uri="{A12FA001-AC4F-418D-AE19-62706E023703}">
                      <ahyp:hlinkClr xmlns:ahyp="http://schemas.microsoft.com/office/drawing/2018/hyperlinkcolor" val="tx"/>
                    </a:ext>
                  </a:extLst>
                </a:hlinkClick>
              </a:rPr>
              <a:t>navybenefits@us.navy.mil</a:t>
            </a:r>
            <a:r>
              <a:rPr lang="en-US" sz="2200" dirty="0">
                <a:latin typeface="Tahoma" pitchFamily="34" charset="0"/>
              </a:rPr>
              <a:t>	</a:t>
            </a:r>
          </a:p>
          <a:p>
            <a:pPr marL="0" indent="0">
              <a:lnSpc>
                <a:spcPct val="80000"/>
              </a:lnSpc>
              <a:buNone/>
            </a:pPr>
            <a:endParaRPr lang="en-US" sz="2200" dirty="0">
              <a:latin typeface="Tahoma" pitchFamily="34" charset="0"/>
            </a:endParaRPr>
          </a:p>
          <a:p>
            <a:pPr>
              <a:lnSpc>
                <a:spcPct val="80000"/>
              </a:lnSpc>
            </a:pPr>
            <a:r>
              <a:rPr lang="en-US" sz="2200" dirty="0">
                <a:latin typeface="Tahoma" pitchFamily="34" charset="0"/>
              </a:rPr>
              <a:t>GRB Platform Website: </a:t>
            </a:r>
            <a:r>
              <a:rPr lang="en-US" sz="2200" i="1" u="sng" dirty="0">
                <a:solidFill>
                  <a:schemeClr val="accent1"/>
                </a:solidFill>
                <a:latin typeface="Tahoma" pitchFamily="34" charset="0"/>
              </a:rPr>
              <a:t>https://civbenefits.dc3n.navy.mil/</a:t>
            </a:r>
            <a:endParaRPr lang="en-US" sz="2200" u="sng" dirty="0">
              <a:solidFill>
                <a:schemeClr val="accent1"/>
              </a:solidFill>
              <a:latin typeface="Tahoma" pitchFamily="34" charset="0"/>
            </a:endParaRPr>
          </a:p>
          <a:p>
            <a:pPr marL="0" indent="0">
              <a:lnSpc>
                <a:spcPct val="80000"/>
              </a:lnSpc>
              <a:buNone/>
            </a:pPr>
            <a:r>
              <a:rPr lang="en-US" sz="2200" dirty="0">
                <a:latin typeface="Tahoma" pitchFamily="34" charset="0"/>
              </a:rPr>
              <a:t>	</a:t>
            </a:r>
          </a:p>
          <a:p>
            <a:pPr>
              <a:lnSpc>
                <a:spcPct val="80000"/>
              </a:lnSpc>
            </a:pPr>
            <a:r>
              <a:rPr lang="en-US" sz="2200" dirty="0">
                <a:latin typeface="Tahoma" pitchFamily="34" charset="0"/>
              </a:rPr>
              <a:t>For additional information visit: </a:t>
            </a:r>
            <a:r>
              <a:rPr lang="en-US" sz="2200" dirty="0">
                <a:solidFill>
                  <a:schemeClr val="accent1"/>
                </a:solidFill>
                <a:latin typeface="Tahoma" pitchFamily="34" charset="0"/>
              </a:rPr>
              <a:t>https://portal.secnav.navy.mil/orgs/MRA/DONHR/Benefits/CBC%20Local%20Forms/CBC%2012800-31%20Benefits_Information_for_Newly_Hired_Employees_Entitled_to_Benefits.pdf</a:t>
            </a: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38160" y="271462"/>
            <a:ext cx="806501" cy="967234"/>
          </a:xfrm>
          <a:prstGeom prst="rect">
            <a:avLst/>
          </a:prstGeom>
        </p:spPr>
      </p:pic>
    </p:spTree>
    <p:extLst>
      <p:ext uri="{BB962C8B-B14F-4D97-AF65-F5344CB8AC3E}">
        <p14:creationId xmlns:p14="http://schemas.microsoft.com/office/powerpoint/2010/main" val="5760496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b="1" dirty="0">
                <a:solidFill>
                  <a:schemeClr val="accent3"/>
                </a:solidFill>
              </a:rPr>
              <a:t>Federal Employees’ Group Life Insurance (FEGLI)</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282702" y="1366900"/>
            <a:ext cx="8503920" cy="5048250"/>
          </a:xfrm>
        </p:spPr>
        <p:txBody>
          <a:bodyPr>
            <a:noAutofit/>
          </a:bodyPr>
          <a:lstStyle/>
          <a:p>
            <a:pPr eaLnBrk="1" hangingPunct="1">
              <a:lnSpc>
                <a:spcPct val="90000"/>
              </a:lnSpc>
            </a:pPr>
            <a:r>
              <a:rPr lang="en-US" sz="2000" b="1" dirty="0">
                <a:latin typeface="Tahoma" pitchFamily="34" charset="0"/>
                <a:ea typeface="Tahoma" pitchFamily="34" charset="0"/>
                <a:cs typeface="Tahoma" pitchFamily="34" charset="0"/>
              </a:rPr>
              <a:t>2 Types of FEGLI:</a:t>
            </a:r>
          </a:p>
          <a:p>
            <a:pPr eaLnBrk="1" hangingPunct="1">
              <a:lnSpc>
                <a:spcPct val="90000"/>
              </a:lnSpc>
            </a:pPr>
            <a:endParaRPr lang="en-US" sz="800" b="1" dirty="0">
              <a:latin typeface="Tahoma" pitchFamily="34" charset="0"/>
              <a:ea typeface="Tahoma" pitchFamily="34" charset="0"/>
              <a:cs typeface="Tahoma" pitchFamily="34" charset="0"/>
            </a:endParaRPr>
          </a:p>
          <a:p>
            <a:pPr lvl="1" eaLnBrk="1" hangingPunct="1">
              <a:lnSpc>
                <a:spcPct val="90000"/>
              </a:lnSpc>
              <a:buFont typeface="Arial" pitchFamily="34" charset="0"/>
              <a:buChar char="•"/>
            </a:pPr>
            <a:r>
              <a:rPr lang="en-US" sz="1800" u="sng" dirty="0">
                <a:solidFill>
                  <a:schemeClr val="tx1"/>
                </a:solidFill>
                <a:latin typeface="Tahoma" pitchFamily="34" charset="0"/>
                <a:ea typeface="Tahoma" pitchFamily="34" charset="0"/>
                <a:cs typeface="Tahoma" pitchFamily="34" charset="0"/>
              </a:rPr>
              <a:t>Basic Life Insurance</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Automatically enrolled in Basic life insurance </a:t>
            </a:r>
            <a:endParaRPr lang="en-US" sz="1800" u="sng" dirty="0">
              <a:latin typeface="Tahoma" pitchFamily="34" charset="0"/>
              <a:ea typeface="Tahoma" pitchFamily="34" charset="0"/>
              <a:cs typeface="Tahoma" pitchFamily="34" charset="0"/>
            </a:endParaRP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If you do not want Basic coverage, you must waive the coverage</a:t>
            </a:r>
          </a:p>
          <a:p>
            <a:pPr lvl="2" eaLnBrk="1" hangingPunct="1">
              <a:lnSpc>
                <a:spcPct val="90000"/>
              </a:lnSpc>
            </a:pPr>
            <a:endParaRPr lang="en-US" sz="800" dirty="0">
              <a:latin typeface="Tahoma" pitchFamily="34" charset="0"/>
              <a:ea typeface="Tahoma" pitchFamily="34" charset="0"/>
              <a:cs typeface="Tahoma" pitchFamily="34" charset="0"/>
            </a:endParaRPr>
          </a:p>
          <a:p>
            <a:pPr lvl="1" eaLnBrk="1" hangingPunct="1">
              <a:lnSpc>
                <a:spcPct val="90000"/>
              </a:lnSpc>
              <a:buFont typeface="Arial" pitchFamily="34" charset="0"/>
              <a:buChar char="•"/>
            </a:pPr>
            <a:r>
              <a:rPr lang="en-US" sz="1800" u="sng" dirty="0">
                <a:solidFill>
                  <a:schemeClr val="tx1"/>
                </a:solidFill>
                <a:latin typeface="Tahoma" pitchFamily="34" charset="0"/>
                <a:ea typeface="Tahoma" pitchFamily="34" charset="0"/>
                <a:cs typeface="Tahoma" pitchFamily="34" charset="0"/>
              </a:rPr>
              <a:t>Optional Life Insurance</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Option A – Standard</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Option B – Additional</a:t>
            </a:r>
          </a:p>
          <a:p>
            <a:pPr lvl="2" eaLnBrk="1" hangingPunct="1">
              <a:lnSpc>
                <a:spcPct val="90000"/>
              </a:lnSpc>
              <a:buFont typeface="Wingdings" pitchFamily="2" charset="2"/>
              <a:buChar char="§"/>
            </a:pPr>
            <a:r>
              <a:rPr lang="en-US" sz="1800" dirty="0">
                <a:latin typeface="Tahoma" pitchFamily="34" charset="0"/>
                <a:ea typeface="Tahoma" pitchFamily="34" charset="0"/>
                <a:cs typeface="Tahoma" pitchFamily="34" charset="0"/>
              </a:rPr>
              <a:t>Option C – Family </a:t>
            </a:r>
          </a:p>
          <a:p>
            <a:pPr lvl="3" eaLnBrk="1" hangingPunct="1">
              <a:lnSpc>
                <a:spcPct val="90000"/>
              </a:lnSpc>
              <a:buFont typeface="Wingdings" pitchFamily="2" charset="2"/>
              <a:buChar char="§"/>
            </a:pPr>
            <a:r>
              <a:rPr lang="en-US" sz="1800" dirty="0">
                <a:solidFill>
                  <a:schemeClr val="tx1"/>
                </a:solidFill>
                <a:latin typeface="Tahoma" pitchFamily="34" charset="0"/>
                <a:ea typeface="Tahoma" pitchFamily="34" charset="0"/>
                <a:cs typeface="Tahoma" pitchFamily="34" charset="0"/>
              </a:rPr>
              <a:t>$5,000 For A Spouse</a:t>
            </a:r>
          </a:p>
          <a:p>
            <a:pPr lvl="3" eaLnBrk="1" hangingPunct="1">
              <a:lnSpc>
                <a:spcPct val="90000"/>
              </a:lnSpc>
              <a:buFont typeface="Wingdings" pitchFamily="2" charset="2"/>
              <a:buChar char="§"/>
            </a:pPr>
            <a:r>
              <a:rPr lang="en-US" sz="1800" dirty="0">
                <a:solidFill>
                  <a:schemeClr val="tx1"/>
                </a:solidFill>
                <a:latin typeface="Tahoma" pitchFamily="34" charset="0"/>
                <a:ea typeface="Tahoma" pitchFamily="34" charset="0"/>
                <a:cs typeface="Tahoma" pitchFamily="34" charset="0"/>
              </a:rPr>
              <a:t>$2,500 For Each Eligible Dependent Child</a:t>
            </a:r>
          </a:p>
          <a:p>
            <a:pPr marL="594360" lvl="2" indent="0">
              <a:lnSpc>
                <a:spcPct val="90000"/>
              </a:lnSpc>
              <a:buNone/>
            </a:pPr>
            <a:r>
              <a:rPr lang="en-US" sz="1800" i="1" dirty="0">
                <a:solidFill>
                  <a:schemeClr val="accent1"/>
                </a:solidFill>
                <a:latin typeface="Tahoma" pitchFamily="34" charset="0"/>
                <a:ea typeface="Tahoma" pitchFamily="34" charset="0"/>
                <a:cs typeface="Tahoma" pitchFamily="34" charset="0"/>
                <a:hlinkClick r:id="rId3">
                  <a:extLst>
                    <a:ext uri="{A12FA001-AC4F-418D-AE19-62706E023703}">
                      <ahyp:hlinkClr xmlns:ahyp="http://schemas.microsoft.com/office/drawing/2018/hyperlinkcolor" val="tx"/>
                    </a:ext>
                  </a:extLst>
                </a:hlinkClick>
              </a:rPr>
              <a:t>https://www.opm.gov/retirement-services/calculators/fegli-calculator/</a:t>
            </a:r>
            <a:endParaRPr lang="en-US" sz="1800" i="1" dirty="0">
              <a:solidFill>
                <a:schemeClr val="accent1"/>
              </a:solidFill>
              <a:latin typeface="Tahoma" pitchFamily="34" charset="0"/>
              <a:ea typeface="Tahoma" pitchFamily="34" charset="0"/>
              <a:cs typeface="Tahoma" pitchFamily="34" charset="0"/>
            </a:endParaRPr>
          </a:p>
          <a:p>
            <a:pPr marL="594360" lvl="2" indent="0">
              <a:lnSpc>
                <a:spcPct val="90000"/>
              </a:lnSpc>
              <a:buNone/>
            </a:pPr>
            <a:endParaRPr lang="en-US" sz="1800" dirty="0">
              <a:latin typeface="Tahoma" pitchFamily="34" charset="0"/>
              <a:ea typeface="Tahoma" pitchFamily="34" charset="0"/>
              <a:cs typeface="Tahoma" pitchFamily="34" charset="0"/>
            </a:endParaRPr>
          </a:p>
          <a:p>
            <a:pPr marL="502920" indent="-457200">
              <a:lnSpc>
                <a:spcPct val="90000"/>
              </a:lnSpc>
              <a:buFont typeface="Wingdings" pitchFamily="2" charset="2"/>
              <a:buChar char="Ø"/>
            </a:pPr>
            <a:r>
              <a:rPr lang="en-US" sz="1800" dirty="0">
                <a:latin typeface="Tahoma" pitchFamily="34" charset="0"/>
                <a:ea typeface="Tahoma" pitchFamily="34" charset="0"/>
                <a:cs typeface="Tahoma" pitchFamily="34" charset="0"/>
              </a:rPr>
              <a:t>You have </a:t>
            </a:r>
            <a:r>
              <a:rPr lang="en-US" sz="1800" u="sng" dirty="0">
                <a:latin typeface="Tahoma" pitchFamily="34" charset="0"/>
                <a:ea typeface="Tahoma" pitchFamily="34" charset="0"/>
                <a:cs typeface="Tahoma" pitchFamily="34" charset="0"/>
              </a:rPr>
              <a:t>60 </a:t>
            </a:r>
            <a:r>
              <a:rPr lang="en-US" sz="1800" dirty="0">
                <a:latin typeface="Tahoma" pitchFamily="34" charset="0"/>
                <a:ea typeface="Tahoma" pitchFamily="34" charset="0"/>
                <a:cs typeface="Tahoma" pitchFamily="34" charset="0"/>
              </a:rPr>
              <a:t>days from the date you start work to sign up for any Optional life insurance. </a:t>
            </a:r>
          </a:p>
          <a:p>
            <a:pPr marL="502920" indent="-457200">
              <a:lnSpc>
                <a:spcPct val="90000"/>
              </a:lnSpc>
              <a:buFont typeface="Wingdings" pitchFamily="2" charset="2"/>
              <a:buChar char="Ø"/>
            </a:pPr>
            <a:r>
              <a:rPr lang="en-US" sz="1800" dirty="0">
                <a:solidFill>
                  <a:schemeClr val="tx1"/>
                </a:solidFill>
                <a:latin typeface="Tahoma" pitchFamily="34" charset="0"/>
              </a:rPr>
              <a:t>Temporary employees are not eligible to enroll in life insurance</a:t>
            </a:r>
            <a:endParaRPr lang="en-US" sz="1800" dirty="0">
              <a:solidFill>
                <a:schemeClr val="tx1"/>
              </a:solidFill>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81270" y="228600"/>
            <a:ext cx="811999" cy="967234"/>
          </a:xfrm>
          <a:prstGeom prst="rect">
            <a:avLst/>
          </a:prstGeom>
        </p:spPr>
      </p:pic>
    </p:spTree>
    <p:extLst>
      <p:ext uri="{BB962C8B-B14F-4D97-AF65-F5344CB8AC3E}">
        <p14:creationId xmlns:p14="http://schemas.microsoft.com/office/powerpoint/2010/main" val="3759824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Retirement</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301752" y="1527048"/>
            <a:ext cx="8503920" cy="4854702"/>
          </a:xfrm>
        </p:spPr>
        <p:txBody>
          <a:bodyPr>
            <a:noAutofit/>
          </a:bodyPr>
          <a:lstStyle/>
          <a:p>
            <a:pPr eaLnBrk="1" hangingPunct="1"/>
            <a:r>
              <a:rPr lang="en-US" sz="2100" b="1" dirty="0">
                <a:latin typeface="Tahoma" pitchFamily="34" charset="0"/>
              </a:rPr>
              <a:t>Federal Employees Retirement System (FERS)</a:t>
            </a:r>
          </a:p>
          <a:p>
            <a:pPr lvl="1" eaLnBrk="1" hangingPunct="1">
              <a:buFont typeface="Arial" pitchFamily="34" charset="0"/>
              <a:buChar char="•"/>
            </a:pPr>
            <a:r>
              <a:rPr lang="en-US" sz="2100" dirty="0">
                <a:solidFill>
                  <a:schemeClr val="tx1"/>
                </a:solidFill>
                <a:latin typeface="Tahoma" pitchFamily="34" charset="0"/>
              </a:rPr>
              <a:t>Covered if hired after December 31, 1983</a:t>
            </a:r>
          </a:p>
          <a:p>
            <a:pPr lvl="1" eaLnBrk="1" hangingPunct="1">
              <a:buFont typeface="Arial" pitchFamily="34" charset="0"/>
              <a:buChar char="•"/>
            </a:pPr>
            <a:r>
              <a:rPr lang="en-US" sz="2100" dirty="0">
                <a:solidFill>
                  <a:schemeClr val="tx1"/>
                </a:solidFill>
                <a:latin typeface="Tahoma" pitchFamily="34" charset="0"/>
              </a:rPr>
              <a:t>Components are: FERS Basic Benefit Plan, TSP and Social Security.</a:t>
            </a:r>
          </a:p>
          <a:p>
            <a:pPr marL="274320" lvl="1" indent="0" eaLnBrk="1" hangingPunct="1">
              <a:buNone/>
            </a:pPr>
            <a:endParaRPr lang="en-US" sz="1200" b="1" dirty="0">
              <a:solidFill>
                <a:schemeClr val="tx1"/>
              </a:solidFill>
              <a:latin typeface="Tahoma" pitchFamily="34" charset="0"/>
            </a:endParaRPr>
          </a:p>
          <a:p>
            <a:pPr lvl="1">
              <a:buFont typeface="Arial" panose="020B0604020202020204" pitchFamily="34" charset="0"/>
              <a:buChar char="•"/>
            </a:pPr>
            <a:r>
              <a:rPr lang="en-US" sz="2100" b="1" dirty="0">
                <a:solidFill>
                  <a:schemeClr val="tx1"/>
                </a:solidFill>
                <a:latin typeface="Tahoma" pitchFamily="34" charset="0"/>
              </a:rPr>
              <a:t>FERS: </a:t>
            </a:r>
            <a:r>
              <a:rPr lang="en-US" sz="2100" dirty="0">
                <a:solidFill>
                  <a:schemeClr val="tx1"/>
                </a:solidFill>
                <a:latin typeface="Tahoma" pitchFamily="34" charset="0"/>
              </a:rPr>
              <a:t>You contribute a percentage of your wages each pay period, depending on when you were employed by Federal Government.</a:t>
            </a:r>
          </a:p>
          <a:p>
            <a:pPr lvl="1">
              <a:buFontTx/>
              <a:buNone/>
            </a:pPr>
            <a:endParaRPr lang="en-US" sz="1200" b="1" dirty="0">
              <a:solidFill>
                <a:schemeClr val="tx1"/>
              </a:solidFill>
              <a:latin typeface="Tahoma" pitchFamily="34" charset="0"/>
            </a:endParaRPr>
          </a:p>
          <a:p>
            <a:pPr lvl="1" eaLnBrk="1" hangingPunct="1">
              <a:buFont typeface="Arial" panose="020B0604020202020204" pitchFamily="34" charset="0"/>
              <a:buChar char="•"/>
            </a:pPr>
            <a:r>
              <a:rPr lang="en-US" sz="2100" b="1" dirty="0">
                <a:solidFill>
                  <a:schemeClr val="tx1"/>
                </a:solidFill>
                <a:latin typeface="Tahoma" pitchFamily="34" charset="0"/>
              </a:rPr>
              <a:t>Social Security: </a:t>
            </a:r>
            <a:r>
              <a:rPr lang="en-US" sz="2100" dirty="0">
                <a:solidFill>
                  <a:schemeClr val="tx1"/>
                </a:solidFill>
                <a:latin typeface="Tahoma" pitchFamily="34" charset="0"/>
              </a:rPr>
              <a:t>Automatically contribute 6.2% of your earnings up to the max taxable wage base to Social Security &amp; 1.45% to Medicare</a:t>
            </a:r>
          </a:p>
          <a:p>
            <a:pPr lvl="1" eaLnBrk="1" hangingPunct="1">
              <a:buFont typeface="Arial" panose="020B0604020202020204" pitchFamily="34" charset="0"/>
              <a:buChar char="•"/>
            </a:pPr>
            <a:endParaRPr lang="en-US" sz="1200" dirty="0">
              <a:solidFill>
                <a:schemeClr val="tx1"/>
              </a:solidFill>
              <a:latin typeface="Tahoma" pitchFamily="34" charset="0"/>
            </a:endParaRPr>
          </a:p>
          <a:p>
            <a:pPr lvl="1" eaLnBrk="1" hangingPunct="1">
              <a:buFont typeface="Wingdings" panose="05000000000000000000" pitchFamily="2" charset="2"/>
              <a:buChar char="Ø"/>
            </a:pPr>
            <a:r>
              <a:rPr lang="en-US" sz="2100" dirty="0">
                <a:solidFill>
                  <a:schemeClr val="tx1"/>
                </a:solidFill>
                <a:latin typeface="Tahoma" pitchFamily="34" charset="0"/>
              </a:rPr>
              <a:t>Temporary employees are not eligible to pay into retirement</a:t>
            </a:r>
            <a:endParaRPr lang="en-US" sz="2100" dirty="0">
              <a:solidFill>
                <a:schemeClr val="tx1"/>
              </a:solidFill>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43776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60235B-896A-E7C5-3790-A96D3F361A49}"/>
              </a:ext>
            </a:extLst>
          </p:cNvPr>
          <p:cNvSpPr>
            <a:spLocks noGrp="1"/>
          </p:cNvSpPr>
          <p:nvPr>
            <p:ph type="title"/>
          </p:nvPr>
        </p:nvSpPr>
        <p:spPr/>
        <p:txBody>
          <a:bodyPr>
            <a:normAutofit/>
          </a:bodyPr>
          <a:lstStyle/>
          <a:p>
            <a:r>
              <a:rPr lang="en-US" sz="2200" b="1" dirty="0"/>
              <a:t>Online Retirement Application (ORA) </a:t>
            </a:r>
          </a:p>
        </p:txBody>
      </p:sp>
      <p:sp>
        <p:nvSpPr>
          <p:cNvPr id="3" name="Date Placeholder 2">
            <a:extLst>
              <a:ext uri="{FF2B5EF4-FFF2-40B4-BE49-F238E27FC236}">
                <a16:creationId xmlns:a16="http://schemas.microsoft.com/office/drawing/2014/main" id="{B7CC51BA-3EC7-2CDB-DC2A-28D0CF4ADA3A}"/>
              </a:ext>
            </a:extLst>
          </p:cNvPr>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4" name="Content Placeholder 3">
            <a:extLst>
              <a:ext uri="{FF2B5EF4-FFF2-40B4-BE49-F238E27FC236}">
                <a16:creationId xmlns:a16="http://schemas.microsoft.com/office/drawing/2014/main" id="{5B427138-5013-B392-5C53-03AC5E99B5D5}"/>
              </a:ext>
            </a:extLst>
          </p:cNvPr>
          <p:cNvSpPr>
            <a:spLocks noGrp="1"/>
          </p:cNvSpPr>
          <p:nvPr>
            <p:ph sz="quarter" idx="1"/>
          </p:nvPr>
        </p:nvSpPr>
        <p:spPr/>
        <p:txBody>
          <a:bodyPr>
            <a:normAutofit lnSpcReduction="10000"/>
          </a:bodyPr>
          <a:lstStyle/>
          <a:p>
            <a:r>
              <a:rPr lang="en-US" sz="2000" dirty="0">
                <a:latin typeface="Tahoma" panose="020B0604030504040204" pitchFamily="34" charset="0"/>
                <a:ea typeface="Tahoma" panose="020B0604030504040204" pitchFamily="34" charset="0"/>
                <a:cs typeface="Tahoma" panose="020B0604030504040204" pitchFamily="34" charset="0"/>
              </a:rPr>
              <a:t>Retirement application must be submitted through the Office of Personnel Management’s (OPM) Online Retirement Application (ORA) website.</a:t>
            </a:r>
          </a:p>
          <a:p>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000" dirty="0">
                <a:latin typeface="Tahoma" panose="020B0604030504040204" pitchFamily="34" charset="0"/>
                <a:ea typeface="Tahoma" panose="020B0604030504040204" pitchFamily="34" charset="0"/>
                <a:cs typeface="Tahoma" panose="020B0604030504040204" pitchFamily="34" charset="0"/>
              </a:rPr>
              <a:t>To create an ORA account, employees will need to access the Common Access Card (CAC)-enabled SECNAV Portal and submit a CANYON ticket. </a:t>
            </a:r>
            <a:r>
              <a:rPr lang="en-US" sz="1800" dirty="0">
                <a:latin typeface="Tahoma" panose="020B0604030504040204" pitchFamily="34" charset="0"/>
                <a:ea typeface="Tahoma" panose="020B0604030504040204" pitchFamily="34" charset="0"/>
                <a:cs typeface="Tahoma" panose="020B0604030504040204" pitchFamily="34" charset="0"/>
                <a:hlinkClick r:id="rId2"/>
              </a:rPr>
              <a:t>https://portal.secnav.navy.mil/ess/SR/Portal/Workspaces/Home.aspx</a:t>
            </a:r>
            <a:endParaRPr lang="en-US" sz="1800" dirty="0">
              <a:latin typeface="Tahoma" panose="020B0604030504040204" pitchFamily="34" charset="0"/>
              <a:ea typeface="Tahoma" panose="020B0604030504040204" pitchFamily="34" charset="0"/>
              <a:cs typeface="Tahoma" panose="020B0604030504040204" pitchFamily="34" charset="0"/>
            </a:endParaRPr>
          </a:p>
          <a:p>
            <a:pPr marL="0" indent="0">
              <a:buNone/>
            </a:pPr>
            <a:r>
              <a:rPr lang="en-US" sz="2000" dirty="0">
                <a:latin typeface="Tahoma" panose="020B0604030504040204" pitchFamily="34" charset="0"/>
                <a:ea typeface="Tahoma" panose="020B0604030504040204" pitchFamily="34" charset="0"/>
                <a:cs typeface="Tahoma" panose="020B0604030504040204" pitchFamily="34" charset="0"/>
              </a:rPr>
              <a:t>	</a:t>
            </a:r>
          </a:p>
          <a:p>
            <a:r>
              <a:rPr lang="en-US" sz="2000" dirty="0">
                <a:latin typeface="Tahoma" panose="020B0604030504040204" pitchFamily="34" charset="0"/>
                <a:ea typeface="Tahoma" panose="020B0604030504040204" pitchFamily="34" charset="0"/>
                <a:cs typeface="Tahoma" panose="020B0604030504040204" pitchFamily="34" charset="0"/>
              </a:rPr>
              <a:t>Creating an ORA account does not immediately allow you to submit a retirement application. Before submission privileges are enabled, your retirement eligibility must first be reviewed and confirmed by the Civilian Benefits Center. This review process takes time and may result in a delay between account creation and the ability to submit your application. </a:t>
            </a:r>
          </a:p>
          <a:p>
            <a:pPr marL="0" indent="0">
              <a:buNone/>
            </a:pPr>
            <a:r>
              <a:rPr lang="en-US" sz="2000" dirty="0">
                <a:latin typeface="Tahoma" panose="020B0604030504040204" pitchFamily="34" charset="0"/>
                <a:ea typeface="Tahoma" panose="020B0604030504040204" pitchFamily="34" charset="0"/>
                <a:cs typeface="Tahoma" panose="020B0604030504040204" pitchFamily="34" charset="0"/>
              </a:rPr>
              <a:t> </a:t>
            </a:r>
          </a:p>
        </p:txBody>
      </p:sp>
      <p:pic>
        <p:nvPicPr>
          <p:cNvPr id="5" name="Picture 4">
            <a:extLst>
              <a:ext uri="{FF2B5EF4-FFF2-40B4-BE49-F238E27FC236}">
                <a16:creationId xmlns:a16="http://schemas.microsoft.com/office/drawing/2014/main" id="{9870CF0A-6B90-865A-4F26-4006B54985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609720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Thrift Savings Plan (TSP)</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lnSpcReduction="10000"/>
          </a:bodyPr>
          <a:lstStyle/>
          <a:p>
            <a:pPr eaLnBrk="1" hangingPunct="1">
              <a:lnSpc>
                <a:spcPct val="80000"/>
              </a:lnSpc>
              <a:defRPr/>
            </a:pPr>
            <a:endParaRPr lang="en-US" sz="2000" dirty="0">
              <a:latin typeface="Tahoma" panose="020B0604030504040204" pitchFamily="34" charset="0"/>
              <a:ea typeface="Tahoma" panose="020B0604030504040204" pitchFamily="34" charset="0"/>
              <a:cs typeface="Tahoma" panose="020B0604030504040204" pitchFamily="34" charset="0"/>
            </a:endParaRPr>
          </a:p>
          <a:p>
            <a:pPr>
              <a:lnSpc>
                <a:spcPct val="80000"/>
              </a:lnSpc>
              <a:defRPr/>
            </a:pPr>
            <a:r>
              <a:rPr lang="en-US" sz="2000" dirty="0">
                <a:latin typeface="Tahoma" panose="020B0604030504040204" pitchFamily="34" charset="0"/>
                <a:ea typeface="Tahoma" panose="020B0604030504040204" pitchFamily="34" charset="0"/>
                <a:cs typeface="Tahoma" panose="020B0604030504040204" pitchFamily="34" charset="0"/>
              </a:rPr>
              <a:t>Automatic enrollment into TSP applies to all newly hired or rehired employees on or after October 1, 2020, at a contribution rate of 5% of your basic pay each pay period. If you were newly hired or rehired between August 1, 2010 and September 30, 2020 you were automatically enrolled at 3%.</a:t>
            </a:r>
          </a:p>
          <a:p>
            <a:pPr eaLnBrk="1" hangingPunct="1">
              <a:lnSpc>
                <a:spcPct val="80000"/>
              </a:lnSpc>
              <a:defRPr/>
            </a:pPr>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000" dirty="0">
                <a:latin typeface="Tahoma" panose="020B0604030504040204" pitchFamily="34" charset="0"/>
                <a:ea typeface="Tahoma" panose="020B0604030504040204" pitchFamily="34" charset="0"/>
                <a:cs typeface="Tahoma" panose="020B0604030504040204" pitchFamily="34" charset="0"/>
              </a:rPr>
              <a:t>If you are a civilian and you were enrolled on or after September 5, 2015, unless you choose another investment option, all contributions received by the TSP will be deposited into the </a:t>
            </a:r>
            <a:r>
              <a:rPr lang="en-US" sz="2000" dirty="0">
                <a:latin typeface="Tahoma" panose="020B0604030504040204" pitchFamily="34" charset="0"/>
                <a:ea typeface="Tahoma" panose="020B0604030504040204" pitchFamily="34" charset="0"/>
                <a:cs typeface="Tahoma" panose="020B0604030504040204" pitchFamily="34" charset="0"/>
                <a:hlinkClick r:id="rId3"/>
              </a:rPr>
              <a:t>Lifecycle (L) Fund</a:t>
            </a:r>
            <a:r>
              <a:rPr lang="en-US" sz="2000" dirty="0">
                <a:latin typeface="Tahoma" panose="020B0604030504040204" pitchFamily="34" charset="0"/>
                <a:ea typeface="Tahoma" panose="020B0604030504040204" pitchFamily="34" charset="0"/>
                <a:cs typeface="Tahoma" panose="020B0604030504040204" pitchFamily="34" charset="0"/>
              </a:rPr>
              <a:t> most appropriate for your age.</a:t>
            </a:r>
          </a:p>
          <a:p>
            <a:pPr marL="0" indent="0">
              <a:buNone/>
            </a:pPr>
            <a:endParaRPr lang="en-US" sz="2000" dirty="0">
              <a:latin typeface="Tahoma" panose="020B0604030504040204" pitchFamily="34" charset="0"/>
              <a:ea typeface="Tahoma" panose="020B0604030504040204" pitchFamily="34" charset="0"/>
              <a:cs typeface="Tahoma" panose="020B0604030504040204" pitchFamily="34" charset="0"/>
            </a:endParaRPr>
          </a:p>
          <a:p>
            <a:r>
              <a:rPr lang="en-US" sz="2000" dirty="0">
                <a:latin typeface="Tahoma" panose="020B0604030504040204" pitchFamily="34" charset="0"/>
                <a:ea typeface="Tahoma" panose="020B0604030504040204" pitchFamily="34" charset="0"/>
                <a:cs typeface="Tahoma" panose="020B0604030504040204" pitchFamily="34" charset="0"/>
              </a:rPr>
              <a:t>Your demographic information sent from your agency to the TSP affects the operation of your TSP account. We encourage you to review your earnings and leave statements, as well as your TSP statements, to ensure that your TSP account information is accurate.</a:t>
            </a:r>
          </a:p>
          <a:p>
            <a:pPr eaLnBrk="1" hangingPunct="1">
              <a:lnSpc>
                <a:spcPct val="80000"/>
              </a:lnSpc>
              <a:defRPr/>
            </a:pPr>
            <a:endParaRPr lang="en-US" sz="1800" dirty="0">
              <a:ea typeface="Tahoma" pitchFamily="34" charset="0"/>
              <a:cs typeface="Tahoma"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9387160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latin typeface="+mn-lt"/>
              </a:rPr>
              <a:t>Thrift Savings Plan (TSP)</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301752" y="1527047"/>
            <a:ext cx="8503920" cy="4781155"/>
          </a:xfrm>
        </p:spPr>
        <p:txBody>
          <a:bodyPr>
            <a:noAutofit/>
          </a:bodyPr>
          <a:lstStyle/>
          <a:p>
            <a:pPr>
              <a:lnSpc>
                <a:spcPct val="90000"/>
              </a:lnSpc>
            </a:pPr>
            <a:r>
              <a:rPr lang="en-US" sz="1800" dirty="0">
                <a:latin typeface="Tahoma" panose="020B0604030504040204" pitchFamily="34" charset="0"/>
                <a:ea typeface="Tahoma" panose="020B0604030504040204" pitchFamily="34" charset="0"/>
                <a:cs typeface="Tahoma" panose="020B0604030504040204" pitchFamily="34" charset="0"/>
              </a:rPr>
              <a:t>You can determine the amount or percentage you want to invest and which funds to invest in. </a:t>
            </a:r>
          </a:p>
          <a:p>
            <a:pPr eaLnBrk="1" hangingPunct="1">
              <a:lnSpc>
                <a:spcPct val="90000"/>
              </a:lnSpc>
            </a:pPr>
            <a:endParaRPr lang="en-US" sz="1800" dirty="0">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pPr>
            <a:r>
              <a:rPr lang="en-US" sz="1800" dirty="0">
                <a:latin typeface="Tahoma" panose="020B0604030504040204" pitchFamily="34" charset="0"/>
                <a:ea typeface="Tahoma" panose="020B0604030504040204" pitchFamily="34" charset="0"/>
                <a:cs typeface="Tahoma" panose="020B0604030504040204" pitchFamily="34" charset="0"/>
              </a:rPr>
              <a:t>Contributions are tax deferred and based on your current retirement plan</a:t>
            </a:r>
          </a:p>
          <a:p>
            <a:pPr eaLnBrk="1" hangingPunct="1">
              <a:lnSpc>
                <a:spcPct val="90000"/>
              </a:lnSpc>
            </a:pPr>
            <a:endParaRPr lang="en-US" sz="1800" dirty="0">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pPr>
            <a:r>
              <a:rPr lang="en-US" sz="1800" b="1" dirty="0">
                <a:latin typeface="Tahoma" panose="020B0604030504040204" pitchFamily="34" charset="0"/>
                <a:ea typeface="Tahoma" panose="020B0604030504040204" pitchFamily="34" charset="0"/>
                <a:cs typeface="Tahoma" panose="020B0604030504040204" pitchFamily="34" charset="0"/>
              </a:rPr>
              <a:t>FERS:</a:t>
            </a:r>
          </a:p>
          <a:p>
            <a:pPr lvl="1" eaLnBrk="1" hangingPunct="1">
              <a:lnSpc>
                <a:spcPct val="90000"/>
              </a:lnSpc>
              <a:buFont typeface="Arial" pitchFamily="34" charset="0"/>
              <a:buChar cha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Agency Automatic 1% Contribution</a:t>
            </a:r>
          </a:p>
          <a:p>
            <a:pPr lvl="1" eaLnBrk="1" hangingPunct="1">
              <a:lnSpc>
                <a:spcPct val="90000"/>
              </a:lnSpc>
              <a:buFont typeface="Arial" pitchFamily="34" charset="0"/>
              <a:buChar cha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Agency matching contributions up to 5%</a:t>
            </a:r>
          </a:p>
          <a:p>
            <a:pPr lvl="2" eaLnBrk="1" hangingPunct="1">
              <a:lnSpc>
                <a:spcPct val="90000"/>
              </a:lnSpc>
              <a:buFont typeface="Wingdings" pitchFamily="2" charset="2"/>
              <a:buChar char="§"/>
            </a:pPr>
            <a:r>
              <a:rPr lang="en-US" sz="1800" dirty="0">
                <a:latin typeface="Tahoma" panose="020B0604030504040204" pitchFamily="34" charset="0"/>
                <a:ea typeface="Tahoma" panose="020B0604030504040204" pitchFamily="34" charset="0"/>
                <a:cs typeface="Tahoma" panose="020B0604030504040204" pitchFamily="34" charset="0"/>
              </a:rPr>
              <a:t>First 3% match dollar to dollar</a:t>
            </a:r>
          </a:p>
          <a:p>
            <a:pPr lvl="2" eaLnBrk="1" hangingPunct="1">
              <a:lnSpc>
                <a:spcPct val="90000"/>
              </a:lnSpc>
              <a:buFont typeface="Wingdings" pitchFamily="2" charset="2"/>
              <a:buChar char="§"/>
            </a:pPr>
            <a:r>
              <a:rPr lang="en-US" sz="1800" dirty="0">
                <a:latin typeface="Tahoma" panose="020B0604030504040204" pitchFamily="34" charset="0"/>
                <a:ea typeface="Tahoma" panose="020B0604030504040204" pitchFamily="34" charset="0"/>
                <a:cs typeface="Tahoma" panose="020B0604030504040204" pitchFamily="34" charset="0"/>
              </a:rPr>
              <a:t>Remaining 2% match 50 cents per dollar</a:t>
            </a:r>
          </a:p>
          <a:p>
            <a:pPr lvl="2" eaLnBrk="1" hangingPunct="1">
              <a:lnSpc>
                <a:spcPct val="90000"/>
              </a:lnSpc>
              <a:buFont typeface="Wingdings" pitchFamily="2" charset="2"/>
              <a:buChar char="§"/>
            </a:pPr>
            <a:endParaRPr lang="en-US" sz="1800" dirty="0">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pPr>
            <a:r>
              <a:rPr lang="en-US" sz="1800" b="1" dirty="0">
                <a:latin typeface="Tahoma" panose="020B0604030504040204" pitchFamily="34" charset="0"/>
                <a:ea typeface="Tahoma" panose="020B0604030504040204" pitchFamily="34" charset="0"/>
                <a:cs typeface="Tahoma" panose="020B0604030504040204" pitchFamily="34" charset="0"/>
              </a:rPr>
              <a:t>CSRS:</a:t>
            </a:r>
          </a:p>
          <a:p>
            <a:pPr lvl="1">
              <a:lnSpc>
                <a:spcPct val="90000"/>
              </a:lnSpc>
              <a:buFont typeface="Arial" pitchFamily="34" charset="0"/>
              <a:buChar char="•"/>
            </a:pPr>
            <a:r>
              <a:rPr lang="en-US" sz="1800" dirty="0">
                <a:solidFill>
                  <a:schemeClr val="tx1"/>
                </a:solidFill>
                <a:latin typeface="Tahoma" panose="020B0604030504040204" pitchFamily="34" charset="0"/>
                <a:ea typeface="Tahoma" panose="020B0604030504040204" pitchFamily="34" charset="0"/>
                <a:cs typeface="Tahoma" panose="020B0604030504040204" pitchFamily="34" charset="0"/>
              </a:rPr>
              <a:t>NO agency automatic or matching contributions </a:t>
            </a:r>
          </a:p>
          <a:p>
            <a:pPr lvl="1">
              <a:lnSpc>
                <a:spcPct val="90000"/>
              </a:lnSpc>
              <a:buFont typeface="Arial" pitchFamily="34" charset="0"/>
              <a:buChar char="•"/>
            </a:pPr>
            <a:endParaRPr lang="en-US" sz="1800" dirty="0">
              <a:latin typeface="Tahoma" panose="020B0604030504040204" pitchFamily="34" charset="0"/>
              <a:ea typeface="Tahoma" panose="020B0604030504040204" pitchFamily="34" charset="0"/>
              <a:cs typeface="Tahoma" panose="020B0604030504040204" pitchFamily="34" charset="0"/>
            </a:endParaRPr>
          </a:p>
          <a:p>
            <a:pPr>
              <a:lnSpc>
                <a:spcPct val="90000"/>
              </a:lnSpc>
              <a:buFont typeface="Arial" pitchFamily="34" charset="0"/>
              <a:buChar char="•"/>
            </a:pPr>
            <a:r>
              <a:rPr lang="en-US" sz="1800" dirty="0">
                <a:latin typeface="Tahoma" panose="020B0604030504040204" pitchFamily="34" charset="0"/>
                <a:ea typeface="Tahoma" panose="020B0604030504040204" pitchFamily="34" charset="0"/>
                <a:cs typeface="Tahoma" panose="020B0604030504040204" pitchFamily="34" charset="0"/>
              </a:rPr>
              <a:t>For additional information, contact TSP at 1-877-968-3778 or go to </a:t>
            </a:r>
            <a:r>
              <a:rPr lang="en-US" sz="1800" u="sng" dirty="0">
                <a:solidFill>
                  <a:schemeClr val="accent1"/>
                </a:solidFill>
                <a:latin typeface="Tahoma" panose="020B0604030504040204" pitchFamily="34" charset="0"/>
                <a:ea typeface="Tahoma" panose="020B0604030504040204" pitchFamily="34" charset="0"/>
                <a:cs typeface="Tahoma" panose="020B0604030504040204" pitchFamily="34" charset="0"/>
                <a:hlinkClick r:id="rId3">
                  <a:extLst>
                    <a:ext uri="{A12FA001-AC4F-418D-AE19-62706E023703}">
                      <ahyp:hlinkClr xmlns:ahyp="http://schemas.microsoft.com/office/drawing/2018/hyperlinkcolor" val="tx"/>
                    </a:ext>
                  </a:extLst>
                </a:hlinkClick>
              </a:rPr>
              <a:t>https://www.tsp.gov/planning-for-life-events/</a:t>
            </a:r>
            <a:endParaRPr lang="en-US" sz="1800" dirty="0">
              <a:solidFill>
                <a:schemeClr val="accent1"/>
              </a:solidFill>
              <a:latin typeface="Tahoma" panose="020B0604030504040204" pitchFamily="34" charset="0"/>
              <a:ea typeface="Tahoma" panose="020B0604030504040204" pitchFamily="34" charset="0"/>
              <a:cs typeface="Tahoma" panose="020B0604030504040204" pitchFamily="34" charset="0"/>
            </a:endParaRPr>
          </a:p>
          <a:p>
            <a:pPr eaLnBrk="1" hangingPunct="1">
              <a:lnSpc>
                <a:spcPct val="90000"/>
              </a:lnSpc>
              <a:buFontTx/>
              <a:buNone/>
            </a:pPr>
            <a:endParaRPr lang="en-US" sz="1800"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706837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Designation of Beneficiary</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lstStyle/>
          <a:p>
            <a:pPr eaLnBrk="1" hangingPunct="1">
              <a:lnSpc>
                <a:spcPct val="90000"/>
              </a:lnSpc>
            </a:pPr>
            <a:r>
              <a:rPr lang="en-US" sz="2400" dirty="0">
                <a:latin typeface="Tahoma" pitchFamily="34" charset="0"/>
              </a:rPr>
              <a:t>Life Insurance, Retirement, Thrift Savings Plan, and unpaid compensation benefits are payable to the beneficiary designated by you</a:t>
            </a:r>
          </a:p>
          <a:p>
            <a:pPr eaLnBrk="1" hangingPunct="1">
              <a:lnSpc>
                <a:spcPct val="90000"/>
              </a:lnSpc>
            </a:pPr>
            <a:endParaRPr lang="en-US" sz="2400" dirty="0">
              <a:latin typeface="Tahoma" pitchFamily="34" charset="0"/>
            </a:endParaRPr>
          </a:p>
          <a:p>
            <a:pPr eaLnBrk="1" hangingPunct="1">
              <a:lnSpc>
                <a:spcPct val="90000"/>
              </a:lnSpc>
            </a:pPr>
            <a:r>
              <a:rPr lang="en-US" sz="2400" dirty="0">
                <a:latin typeface="Tahoma" pitchFamily="34" charset="0"/>
              </a:rPr>
              <a:t>Designation must be in writing, signed, witnessed, and received by OCHR-SE (with the exception of TSP)</a:t>
            </a:r>
          </a:p>
          <a:p>
            <a:pPr eaLnBrk="1" hangingPunct="1">
              <a:lnSpc>
                <a:spcPct val="90000"/>
              </a:lnSpc>
            </a:pPr>
            <a:endParaRPr lang="en-US" sz="2400" dirty="0">
              <a:latin typeface="Tahoma" pitchFamily="34" charset="0"/>
            </a:endParaRPr>
          </a:p>
          <a:p>
            <a:pPr eaLnBrk="1" hangingPunct="1">
              <a:lnSpc>
                <a:spcPct val="90000"/>
              </a:lnSpc>
            </a:pPr>
            <a:r>
              <a:rPr lang="en-US" sz="2400" dirty="0">
                <a:latin typeface="Tahoma" pitchFamily="34" charset="0"/>
              </a:rPr>
              <a:t>Keep this designation </a:t>
            </a:r>
            <a:r>
              <a:rPr lang="en-US" sz="2400" u="sng" dirty="0">
                <a:latin typeface="Tahoma" pitchFamily="34" charset="0"/>
              </a:rPr>
              <a:t>CURRENT</a:t>
            </a:r>
          </a:p>
          <a:p>
            <a:pPr lvl="1" eaLnBrk="1" hangingPunct="1">
              <a:lnSpc>
                <a:spcPct val="90000"/>
              </a:lnSpc>
              <a:buFont typeface="Arial" pitchFamily="34" charset="0"/>
              <a:buChar char="•"/>
            </a:pPr>
            <a:r>
              <a:rPr lang="en-US" sz="2400" dirty="0">
                <a:solidFill>
                  <a:schemeClr val="tx1"/>
                </a:solidFill>
                <a:latin typeface="Tahoma" pitchFamily="34" charset="0"/>
              </a:rPr>
              <a:t>Changes in family status, without a corresponding change in designation of beneficiary, may result in a settlement other than intended (i.e. Birth/Adoption of a child, Marriage, Divorce, etc.)</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41535915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chemeClr val="accent3"/>
                </a:solidFill>
              </a:rPr>
              <a:t>Federal Employees’ Health Benefits (FEHB)</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301752" y="1527047"/>
            <a:ext cx="8503920" cy="4864227"/>
          </a:xfrm>
        </p:spPr>
        <p:txBody>
          <a:bodyPr>
            <a:normAutofit fontScale="92500"/>
          </a:bodyPr>
          <a:lstStyle/>
          <a:p>
            <a:pPr eaLnBrk="1" hangingPunct="1">
              <a:lnSpc>
                <a:spcPct val="90000"/>
              </a:lnSpc>
            </a:pPr>
            <a:r>
              <a:rPr lang="en-US" sz="2400" b="1" dirty="0">
                <a:latin typeface="Tahoma" pitchFamily="34" charset="0"/>
              </a:rPr>
              <a:t>Enrollment: </a:t>
            </a:r>
          </a:p>
          <a:p>
            <a:pPr lvl="1" eaLnBrk="1" hangingPunct="1">
              <a:lnSpc>
                <a:spcPct val="90000"/>
              </a:lnSpc>
              <a:buFont typeface="Arial" pitchFamily="34" charset="0"/>
              <a:buChar char="•"/>
            </a:pPr>
            <a:r>
              <a:rPr lang="en-US" sz="2400" dirty="0">
                <a:solidFill>
                  <a:schemeClr val="tx1"/>
                </a:solidFill>
                <a:latin typeface="Tahoma" pitchFamily="34" charset="0"/>
              </a:rPr>
              <a:t>If you are hired under a career or career-conditional appointment, you have </a:t>
            </a:r>
            <a:r>
              <a:rPr lang="en-US" sz="2400" u="sng" dirty="0">
                <a:solidFill>
                  <a:schemeClr val="tx1"/>
                </a:solidFill>
                <a:latin typeface="Tahoma" pitchFamily="34" charset="0"/>
              </a:rPr>
              <a:t>60</a:t>
            </a:r>
            <a:r>
              <a:rPr lang="en-US" sz="2400" dirty="0">
                <a:solidFill>
                  <a:schemeClr val="tx1"/>
                </a:solidFill>
                <a:latin typeface="Tahoma" pitchFamily="34" charset="0"/>
              </a:rPr>
              <a:t> days from the date you start work to choose a health insurance plan or elect not to enroll.</a:t>
            </a:r>
          </a:p>
          <a:p>
            <a:pPr lvl="1">
              <a:lnSpc>
                <a:spcPct val="90000"/>
              </a:lnSpc>
              <a:buFont typeface="Arial" pitchFamily="34" charset="0"/>
              <a:buChar char="•"/>
            </a:pPr>
            <a:r>
              <a:rPr lang="en-US" sz="2400" dirty="0">
                <a:solidFill>
                  <a:schemeClr val="tx1"/>
                </a:solidFill>
                <a:latin typeface="Tahoma" pitchFamily="34" charset="0"/>
              </a:rPr>
              <a:t>If you are hired under a full-time temporary appointment that is expected to last AT LEAST 90 days, you have </a:t>
            </a:r>
            <a:r>
              <a:rPr lang="en-US" sz="2400" u="sng" dirty="0">
                <a:solidFill>
                  <a:schemeClr val="tx1"/>
                </a:solidFill>
                <a:latin typeface="Tahoma" pitchFamily="34" charset="0"/>
              </a:rPr>
              <a:t>60</a:t>
            </a:r>
            <a:r>
              <a:rPr lang="en-US" sz="2400" dirty="0">
                <a:solidFill>
                  <a:schemeClr val="tx1"/>
                </a:solidFill>
                <a:latin typeface="Tahoma" pitchFamily="34" charset="0"/>
              </a:rPr>
              <a:t> days from the date you start work to choose a health insurance plan or elect not to enroll</a:t>
            </a:r>
          </a:p>
          <a:p>
            <a:pPr eaLnBrk="1" hangingPunct="1">
              <a:lnSpc>
                <a:spcPct val="90000"/>
              </a:lnSpc>
            </a:pPr>
            <a:r>
              <a:rPr lang="en-US" sz="2400" b="1" dirty="0">
                <a:latin typeface="Tahoma" pitchFamily="34" charset="0"/>
              </a:rPr>
              <a:t>Effective Dates:</a:t>
            </a:r>
          </a:p>
          <a:p>
            <a:pPr lvl="1" eaLnBrk="1" hangingPunct="1">
              <a:lnSpc>
                <a:spcPct val="90000"/>
              </a:lnSpc>
              <a:buFont typeface="Arial" pitchFamily="34" charset="0"/>
              <a:buChar char="•"/>
            </a:pPr>
            <a:r>
              <a:rPr lang="en-US" sz="2400" dirty="0">
                <a:solidFill>
                  <a:schemeClr val="tx1"/>
                </a:solidFill>
                <a:latin typeface="Tahoma" pitchFamily="34" charset="0"/>
              </a:rPr>
              <a:t>Health plan coverage will become effective one full pay period after you submit your transaction in GRB Platform.</a:t>
            </a:r>
          </a:p>
          <a:p>
            <a:pPr lvl="1" eaLnBrk="1" hangingPunct="1">
              <a:lnSpc>
                <a:spcPct val="90000"/>
              </a:lnSpc>
              <a:buFont typeface="Arial" pitchFamily="34" charset="0"/>
              <a:buChar char="•"/>
            </a:pPr>
            <a:r>
              <a:rPr lang="en-US" sz="2400" dirty="0">
                <a:solidFill>
                  <a:schemeClr val="tx1"/>
                </a:solidFill>
                <a:latin typeface="Tahoma" pitchFamily="34" charset="0"/>
              </a:rPr>
              <a:t>If you choose to see your provider before you receive your health insurance card, you may bring a copy of your enrollment form to the office to show evidence of coverage.</a:t>
            </a: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2259805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a:solidFill>
                  <a:schemeClr val="accent3"/>
                </a:solidFill>
              </a:rPr>
              <a:t>Federal Employees’ Health Benefits (FEHB)</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301752" y="1645798"/>
            <a:ext cx="8503920" cy="4572000"/>
          </a:xfrm>
        </p:spPr>
        <p:txBody>
          <a:bodyPr/>
          <a:lstStyle/>
          <a:p>
            <a:pPr marL="3175" indent="-3175" eaLnBrk="1" hangingPunct="1">
              <a:lnSpc>
                <a:spcPct val="90000"/>
              </a:lnSpc>
              <a:buFontTx/>
              <a:buNone/>
              <a:defRPr/>
            </a:pPr>
            <a:r>
              <a:rPr lang="en-US" sz="2200" dirty="0">
                <a:latin typeface="Tahoma" pitchFamily="34" charset="0"/>
              </a:rPr>
              <a:t>If you decide NOT to elect FEHB coverage at this time, you will have to wait until the next Open Season to enroll or you would have to meet one of the “Life Events” listed on the FEHB application in order to apply and receive coverage.</a:t>
            </a:r>
          </a:p>
          <a:p>
            <a:pPr eaLnBrk="1" hangingPunct="1">
              <a:lnSpc>
                <a:spcPct val="90000"/>
              </a:lnSpc>
              <a:defRPr/>
            </a:pPr>
            <a:endParaRPr lang="en-US" sz="2200" dirty="0">
              <a:latin typeface="Tahoma" pitchFamily="34" charset="0"/>
            </a:endParaRPr>
          </a:p>
          <a:p>
            <a:pPr eaLnBrk="1" hangingPunct="1">
              <a:lnSpc>
                <a:spcPct val="90000"/>
              </a:lnSpc>
              <a:defRPr/>
            </a:pPr>
            <a:r>
              <a:rPr lang="en-US" sz="2200" b="1" dirty="0">
                <a:latin typeface="Tahoma" pitchFamily="34" charset="0"/>
              </a:rPr>
              <a:t>Open Season</a:t>
            </a:r>
          </a:p>
          <a:p>
            <a:pPr lvl="1" eaLnBrk="1" hangingPunct="1">
              <a:lnSpc>
                <a:spcPct val="90000"/>
              </a:lnSpc>
              <a:buFont typeface="Arial" pitchFamily="34" charset="0"/>
              <a:buChar char="•"/>
              <a:defRPr/>
            </a:pPr>
            <a:r>
              <a:rPr lang="en-US" dirty="0">
                <a:solidFill>
                  <a:schemeClr val="tx1"/>
                </a:solidFill>
                <a:latin typeface="Tahoma" pitchFamily="34" charset="0"/>
              </a:rPr>
              <a:t>Once annually which usually occurs in mid November</a:t>
            </a:r>
          </a:p>
          <a:p>
            <a:pPr lvl="1" eaLnBrk="1" hangingPunct="1">
              <a:lnSpc>
                <a:spcPct val="90000"/>
              </a:lnSpc>
              <a:buFont typeface="Arial" pitchFamily="34" charset="0"/>
              <a:buChar char="•"/>
              <a:defRPr/>
            </a:pPr>
            <a:r>
              <a:rPr lang="en-US" dirty="0">
                <a:solidFill>
                  <a:schemeClr val="tx1"/>
                </a:solidFill>
                <a:latin typeface="Tahoma" pitchFamily="34" charset="0"/>
              </a:rPr>
              <a:t>During open season you may enroll or change plans/ type of enrollment</a:t>
            </a:r>
          </a:p>
          <a:p>
            <a:pPr lvl="1" eaLnBrk="1" hangingPunct="1">
              <a:lnSpc>
                <a:spcPct val="90000"/>
              </a:lnSpc>
              <a:defRPr/>
            </a:pPr>
            <a:endParaRPr lang="en-US" dirty="0">
              <a:solidFill>
                <a:schemeClr val="tx1"/>
              </a:solidFill>
              <a:latin typeface="Tahoma" pitchFamily="34" charset="0"/>
            </a:endParaRPr>
          </a:p>
          <a:p>
            <a:pPr eaLnBrk="1" hangingPunct="1">
              <a:lnSpc>
                <a:spcPct val="90000"/>
              </a:lnSpc>
              <a:defRPr/>
            </a:pPr>
            <a:r>
              <a:rPr lang="en-US" sz="2200" b="1" dirty="0">
                <a:latin typeface="Tahoma" pitchFamily="34" charset="0"/>
              </a:rPr>
              <a:t>Life Events</a:t>
            </a:r>
          </a:p>
          <a:p>
            <a:pPr lvl="1" eaLnBrk="1" hangingPunct="1">
              <a:lnSpc>
                <a:spcPct val="90000"/>
              </a:lnSpc>
              <a:buFont typeface="Arial" pitchFamily="34" charset="0"/>
              <a:buChar char="•"/>
              <a:defRPr/>
            </a:pPr>
            <a:r>
              <a:rPr lang="en-US" dirty="0">
                <a:solidFill>
                  <a:schemeClr val="tx1"/>
                </a:solidFill>
                <a:latin typeface="Tahoma" pitchFamily="34" charset="0"/>
              </a:rPr>
              <a:t>Birth of a child, marriage, adoption of a child, loss, etc. </a:t>
            </a:r>
            <a:br>
              <a:rPr lang="en-US" dirty="0">
                <a:solidFill>
                  <a:schemeClr val="tx1"/>
                </a:solidFill>
                <a:latin typeface="Tahoma" pitchFamily="34" charset="0"/>
              </a:rPr>
            </a:br>
            <a:endParaRPr lang="en-US" dirty="0">
              <a:solidFill>
                <a:schemeClr val="tx1"/>
              </a:solidFill>
              <a:latin typeface="Tahoma" pitchFamily="34" charset="0"/>
            </a:endParaRPr>
          </a:p>
          <a:p>
            <a:pPr marL="0" indent="0">
              <a:buNone/>
            </a:pPr>
            <a:endParaRPr lang="en-US" sz="1800"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5217686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solidFill>
                  <a:schemeClr val="accent3"/>
                </a:solidFill>
              </a:rPr>
              <a:t>Federal Employee Dental and Vision Plan (FEDVIP)</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half" idx="1"/>
          </p:nvPr>
        </p:nvSpPr>
        <p:spPr>
          <a:xfrm>
            <a:off x="282702" y="1545631"/>
            <a:ext cx="4038600" cy="4743081"/>
          </a:xfrm>
        </p:spPr>
        <p:txBody>
          <a:bodyPr>
            <a:normAutofit fontScale="85000" lnSpcReduction="20000"/>
          </a:bodyPr>
          <a:lstStyle/>
          <a:p>
            <a:pPr eaLnBrk="1" hangingPunct="1"/>
            <a:r>
              <a:rPr lang="en-US" sz="2400" dirty="0">
                <a:latin typeface="Tahoma" pitchFamily="34" charset="0"/>
              </a:rPr>
              <a:t>FEDVIP provides supplemental Dental &amp; Vision coverage. This is additional dental &amp; vision coverage, separate from what may be provided under your health insurance plan. </a:t>
            </a:r>
          </a:p>
          <a:p>
            <a:pPr eaLnBrk="1" hangingPunct="1"/>
            <a:endParaRPr lang="en-US" sz="2400" dirty="0">
              <a:latin typeface="Tahoma" pitchFamily="34" charset="0"/>
            </a:endParaRPr>
          </a:p>
          <a:p>
            <a:r>
              <a:rPr lang="en-US" sz="2400" dirty="0">
                <a:latin typeface="Tahoma" pitchFamily="34" charset="0"/>
              </a:rPr>
              <a:t>If you want to elect FEDVIP coverage you must sign up within 60 days of your entry on duty at </a:t>
            </a:r>
            <a:r>
              <a:rPr lang="en-US" sz="2100" i="1" dirty="0">
                <a:latin typeface="Tahoma" pitchFamily="34" charset="0"/>
                <a:hlinkClick r:id="rId3"/>
              </a:rPr>
              <a:t>https://www.benefeds.com/</a:t>
            </a:r>
            <a:endParaRPr lang="en-US" sz="2100" i="1" dirty="0">
              <a:latin typeface="Tahoma" pitchFamily="34" charset="0"/>
            </a:endParaRPr>
          </a:p>
          <a:p>
            <a:pPr marL="0" indent="0">
              <a:buNone/>
            </a:pPr>
            <a:r>
              <a:rPr lang="en-US" sz="2400" i="1" dirty="0">
                <a:latin typeface="Tahoma" pitchFamily="34" charset="0"/>
              </a:rPr>
              <a:t>	</a:t>
            </a:r>
            <a:endParaRPr lang="en-US" sz="2400" dirty="0">
              <a:latin typeface="Tahoma" pitchFamily="34" charset="0"/>
            </a:endParaRPr>
          </a:p>
          <a:p>
            <a:pPr eaLnBrk="1" hangingPunct="1"/>
            <a:r>
              <a:rPr lang="en-US" sz="2400" dirty="0">
                <a:latin typeface="Tahoma" pitchFamily="34" charset="0"/>
              </a:rPr>
              <a:t>For more information about the FLTCIP, please contact Long Term Care Partners at 1(800)582-3337</a:t>
            </a:r>
            <a:endParaRPr lang="en-US" sz="2400" dirty="0">
              <a:latin typeface="Tahoma" pitchFamily="34" charset="0"/>
              <a:cs typeface="Tahoma" pitchFamily="34" charset="0"/>
            </a:endParaRPr>
          </a:p>
          <a:p>
            <a:pPr eaLnBrk="1" hangingPunct="1"/>
            <a:endParaRPr lang="en-US" dirty="0">
              <a:solidFill>
                <a:srgbClr val="000066"/>
              </a:solidFill>
              <a:latin typeface="Tahoma" pitchFamily="34" charset="0"/>
            </a:endParaRPr>
          </a:p>
          <a:p>
            <a:endParaRPr lang="en-US" dirty="0"/>
          </a:p>
        </p:txBody>
      </p:sp>
      <p:pic>
        <p:nvPicPr>
          <p:cNvPr id="7" name="Content Placeholder 6"/>
          <p:cNvPicPr>
            <a:picLocks noGrp="1" noChangeAspect="1"/>
          </p:cNvPicPr>
          <p:nvPr>
            <p:ph sz="half" idx="2"/>
          </p:nvPr>
        </p:nvPicPr>
        <p:blipFill>
          <a:blip r:embed="rId4">
            <a:extLst>
              <a:ext uri="{28A0092B-C50C-407E-A947-70E740481C1C}">
                <a14:useLocalDpi xmlns:a14="http://schemas.microsoft.com/office/drawing/2010/main" val="0"/>
              </a:ext>
            </a:extLst>
          </a:blip>
          <a:stretch>
            <a:fillRect/>
          </a:stretch>
        </p:blipFill>
        <p:spPr>
          <a:xfrm>
            <a:off x="4800600" y="2201259"/>
            <a:ext cx="4038600" cy="3022219"/>
          </a:xfrm>
        </p:spPr>
      </p:pic>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929478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Pay Periods/ Pay Days:</a:t>
            </a:r>
            <a:endParaRPr lang="en-US" sz="3600" dirty="0">
              <a:solidFill>
                <a:schemeClr val="accent3"/>
              </a:solidFill>
            </a:endParaRP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287122" y="1651407"/>
            <a:ext cx="8503920" cy="4572000"/>
          </a:xfrm>
        </p:spPr>
        <p:txBody>
          <a:bodyPr/>
          <a:lstStyle/>
          <a:p>
            <a:pPr lvl="1">
              <a:buClr>
                <a:schemeClr val="accent1"/>
              </a:buClr>
              <a:buFont typeface="Tahoma" pitchFamily="34" charset="0"/>
              <a:buChar char="●"/>
            </a:pPr>
            <a:r>
              <a:rPr lang="en-US" sz="2400" dirty="0">
                <a:solidFill>
                  <a:schemeClr val="tx1"/>
                </a:solidFill>
                <a:latin typeface="Tahoma" pitchFamily="34" charset="0"/>
              </a:rPr>
              <a:t>A pay period consists of two calendar weeks. It begins on a Sunday and ends on the second Saturday two weeks from now.</a:t>
            </a:r>
          </a:p>
          <a:p>
            <a:pPr lvl="1">
              <a:buClr>
                <a:schemeClr val="accent1"/>
              </a:buClr>
              <a:buFont typeface="Tahoma" pitchFamily="34" charset="0"/>
              <a:buChar char="●"/>
            </a:pPr>
            <a:endParaRPr lang="en-US" sz="2400" dirty="0">
              <a:solidFill>
                <a:schemeClr val="tx1"/>
              </a:solidFill>
              <a:latin typeface="Tahoma" pitchFamily="34" charset="0"/>
            </a:endParaRPr>
          </a:p>
          <a:p>
            <a:pPr lvl="1">
              <a:buClr>
                <a:schemeClr val="accent1"/>
              </a:buClr>
              <a:buFont typeface="Tahoma" pitchFamily="34" charset="0"/>
              <a:buChar char="●"/>
            </a:pPr>
            <a:r>
              <a:rPr lang="en-US" sz="2400" dirty="0">
                <a:solidFill>
                  <a:schemeClr val="tx1"/>
                </a:solidFill>
                <a:latin typeface="Tahoma" pitchFamily="34" charset="0"/>
              </a:rPr>
              <a:t>Paydays are every other Friday.</a:t>
            </a:r>
          </a:p>
          <a:p>
            <a:pPr lvl="1">
              <a:buClr>
                <a:schemeClr val="accent1"/>
              </a:buClr>
              <a:buFont typeface="Tahoma" pitchFamily="34" charset="0"/>
              <a:buChar char="●"/>
            </a:pPr>
            <a:endParaRPr lang="en-US" sz="2400" dirty="0">
              <a:solidFill>
                <a:schemeClr val="tx1"/>
              </a:solidFill>
              <a:latin typeface="Tahoma" pitchFamily="34" charset="0"/>
            </a:endParaRPr>
          </a:p>
          <a:p>
            <a:pPr lvl="1">
              <a:buClr>
                <a:schemeClr val="accent1"/>
              </a:buClr>
              <a:buFont typeface="Tahoma" pitchFamily="34" charset="0"/>
              <a:buChar char="●"/>
            </a:pPr>
            <a:r>
              <a:rPr lang="en-US" sz="2400" dirty="0">
                <a:solidFill>
                  <a:schemeClr val="tx1"/>
                </a:solidFill>
                <a:latin typeface="Tahoma" pitchFamily="34" charset="0"/>
              </a:rPr>
              <a:t>As a new employee, you should receive your paycheck in three weeks which is your salary earned for the pay period you just completed.</a:t>
            </a:r>
          </a:p>
          <a:p>
            <a:pPr lvl="1">
              <a:buClr>
                <a:schemeClr val="accent1"/>
              </a:buClr>
              <a:buFont typeface="Tahoma" pitchFamily="34" charset="0"/>
              <a:buChar char="●"/>
            </a:pPr>
            <a:endParaRPr lang="en-US" dirty="0">
              <a:solidFill>
                <a:schemeClr val="tx1"/>
              </a:solidFill>
              <a:latin typeface="Tahoma" pitchFamily="34" charset="0"/>
            </a:endParaRP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5787418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schemeClr val="accent3"/>
                </a:solidFill>
              </a:rPr>
              <a:t>Flexible Spending Account (FSA)</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a:bodyPr>
          <a:lstStyle/>
          <a:p>
            <a:pPr>
              <a:lnSpc>
                <a:spcPct val="90000"/>
              </a:lnSpc>
            </a:pPr>
            <a:r>
              <a:rPr lang="en-US" sz="2400" dirty="0">
                <a:latin typeface="Tahoma" pitchFamily="34" charset="0"/>
              </a:rPr>
              <a:t>You contribute money from your salary BEFORE taxes are withheld then get reimbursed for your out-of-pocket Health Care such as eligible medical/dental expenses and Dependent Care expenses such as child and/or adult care. </a:t>
            </a:r>
          </a:p>
          <a:p>
            <a:pPr eaLnBrk="1" hangingPunct="1">
              <a:lnSpc>
                <a:spcPct val="90000"/>
              </a:lnSpc>
            </a:pPr>
            <a:endParaRPr lang="en-US" sz="2400" dirty="0">
              <a:latin typeface="Tahoma" pitchFamily="34" charset="0"/>
            </a:endParaRPr>
          </a:p>
          <a:p>
            <a:pPr eaLnBrk="1" hangingPunct="1">
              <a:lnSpc>
                <a:spcPct val="90000"/>
              </a:lnSpc>
            </a:pPr>
            <a:r>
              <a:rPr lang="en-US" sz="2400" dirty="0">
                <a:latin typeface="Tahoma" pitchFamily="34" charset="0"/>
              </a:rPr>
              <a:t>If you want to elect to contribute to a Flexible Spending Account, you must sign up within 60 days of your entry on duty </a:t>
            </a:r>
            <a:r>
              <a:rPr lang="en-US" sz="2400" i="1" dirty="0">
                <a:solidFill>
                  <a:schemeClr val="accent1"/>
                </a:solidFill>
                <a:latin typeface="Tahoma" pitchFamily="34" charset="0"/>
                <a:hlinkClick r:id="rId3">
                  <a:extLst>
                    <a:ext uri="{A12FA001-AC4F-418D-AE19-62706E023703}">
                      <ahyp:hlinkClr xmlns:ahyp="http://schemas.microsoft.com/office/drawing/2018/hyperlinkcolor" val="tx"/>
                    </a:ext>
                  </a:extLst>
                </a:hlinkClick>
              </a:rPr>
              <a:t>https://www.fsafeds.com</a:t>
            </a:r>
            <a:r>
              <a:rPr lang="en-US" sz="2400" i="1" dirty="0">
                <a:solidFill>
                  <a:schemeClr val="accent1"/>
                </a:solidFill>
                <a:latin typeface="Tahoma" pitchFamily="34" charset="0"/>
              </a:rPr>
              <a:t> </a:t>
            </a:r>
            <a:r>
              <a:rPr lang="en-US" sz="2400" dirty="0">
                <a:latin typeface="Tahoma" pitchFamily="34" charset="0"/>
              </a:rPr>
              <a:t>or 1-877-372-3337</a:t>
            </a:r>
          </a:p>
          <a:p>
            <a:pPr eaLnBrk="1" hangingPunct="1">
              <a:lnSpc>
                <a:spcPct val="90000"/>
              </a:lnSpc>
            </a:pPr>
            <a:endParaRPr lang="en-US" sz="2400" dirty="0">
              <a:latin typeface="Tahoma" pitchFamily="34" charset="0"/>
            </a:endParaRPr>
          </a:p>
          <a:p>
            <a:r>
              <a:rPr lang="en-US" sz="2400" dirty="0">
                <a:latin typeface="Tahoma" pitchFamily="34" charset="0"/>
              </a:rPr>
              <a:t>If you are hired on or after October 1, you are ineligible to participate in that plan year, however you can elect during the open season for the following plan year.</a:t>
            </a:r>
            <a:endParaRPr lang="en-US" sz="2400" dirty="0"/>
          </a:p>
        </p:txBody>
      </p:sp>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648674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b="1" dirty="0">
                <a:solidFill>
                  <a:schemeClr val="accent3"/>
                </a:solidFill>
              </a:rPr>
              <a:t>Deposits &amp; Re-deposits- Crediting Military, Temp and </a:t>
            </a:r>
            <a:br>
              <a:rPr lang="en-US" sz="2000" b="1" dirty="0">
                <a:solidFill>
                  <a:schemeClr val="accent3"/>
                </a:solidFill>
              </a:rPr>
            </a:br>
            <a:r>
              <a:rPr lang="en-US" sz="2000" b="1" dirty="0">
                <a:solidFill>
                  <a:schemeClr val="accent3"/>
                </a:solidFill>
              </a:rPr>
              <a:t>Refunded Service  Towards Retirement </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301752" y="1694019"/>
            <a:ext cx="8503920" cy="4572000"/>
          </a:xfrm>
        </p:spPr>
        <p:txBody>
          <a:bodyPr>
            <a:normAutofit lnSpcReduction="10000"/>
          </a:bodyPr>
          <a:lstStyle/>
          <a:p>
            <a:pPr eaLnBrk="1" hangingPunct="1">
              <a:lnSpc>
                <a:spcPct val="90000"/>
              </a:lnSpc>
            </a:pPr>
            <a:r>
              <a:rPr lang="en-US" sz="2600" dirty="0">
                <a:latin typeface="Tahoma" pitchFamily="34" charset="0"/>
                <a:cs typeface="Tahoma" pitchFamily="34" charset="0"/>
              </a:rPr>
              <a:t>Employees with prior military or Federal service may need to pay a deposit or redeposit in order to receive credit towards retirement.</a:t>
            </a:r>
          </a:p>
          <a:p>
            <a:pPr eaLnBrk="1" hangingPunct="1">
              <a:lnSpc>
                <a:spcPct val="90000"/>
              </a:lnSpc>
              <a:buFontTx/>
              <a:buNone/>
            </a:pPr>
            <a:endParaRPr lang="en-US" sz="2600" dirty="0">
              <a:latin typeface="Tahoma" pitchFamily="34" charset="0"/>
            </a:endParaRPr>
          </a:p>
          <a:p>
            <a:pPr eaLnBrk="1" hangingPunct="1">
              <a:lnSpc>
                <a:spcPct val="90000"/>
              </a:lnSpc>
            </a:pPr>
            <a:r>
              <a:rPr lang="en-US" sz="2600" dirty="0">
                <a:latin typeface="Tahoma" pitchFamily="34" charset="0"/>
              </a:rPr>
              <a:t>Federal employees, who are retired military, may be able to gain service credit for their military service time for purpose of computing their total annuity under either the CSRS or FERS program.</a:t>
            </a:r>
          </a:p>
          <a:p>
            <a:pPr eaLnBrk="1" hangingPunct="1">
              <a:lnSpc>
                <a:spcPct val="90000"/>
              </a:lnSpc>
            </a:pPr>
            <a:endParaRPr lang="en-US" sz="2600" dirty="0">
              <a:latin typeface="Tahoma" pitchFamily="34" charset="0"/>
            </a:endParaRPr>
          </a:p>
          <a:p>
            <a:pPr eaLnBrk="1" hangingPunct="1">
              <a:lnSpc>
                <a:spcPct val="90000"/>
              </a:lnSpc>
            </a:pPr>
            <a:r>
              <a:rPr lang="en-US" sz="2600" dirty="0">
                <a:latin typeface="Tahoma" pitchFamily="34" charset="0"/>
              </a:rPr>
              <a:t>For further information please refer to the Handout in your packet.</a:t>
            </a:r>
          </a:p>
          <a:p>
            <a:pPr marL="0" indent="0">
              <a:lnSpc>
                <a:spcPct val="90000"/>
              </a:lnSpc>
              <a:buNone/>
            </a:pPr>
            <a:r>
              <a:rPr lang="en-US" dirty="0"/>
              <a:t>				</a:t>
            </a: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081570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chemeClr val="accent3"/>
                </a:solidFill>
              </a:rPr>
              <a:t>Military Buy Back</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dirty="0"/>
          </a:p>
        </p:txBody>
      </p:sp>
      <p:sp>
        <p:nvSpPr>
          <p:cNvPr id="3" name="Content Placeholder 2"/>
          <p:cNvSpPr>
            <a:spLocks noGrp="1"/>
          </p:cNvSpPr>
          <p:nvPr>
            <p:ph sz="quarter" idx="1"/>
          </p:nvPr>
        </p:nvSpPr>
        <p:spPr/>
        <p:txBody>
          <a:bodyPr>
            <a:normAutofit fontScale="92500" lnSpcReduction="10000"/>
          </a:bodyPr>
          <a:lstStyle/>
          <a:p>
            <a:r>
              <a:rPr lang="en-US" sz="2400" dirty="0">
                <a:latin typeface="Tahoma" pitchFamily="34" charset="0"/>
                <a:ea typeface="Tahoma" pitchFamily="34" charset="0"/>
                <a:cs typeface="Tahoma" pitchFamily="34" charset="0"/>
              </a:rPr>
              <a:t>If you have any prior active-duty military service, you may be eligible to buy back that time.</a:t>
            </a:r>
          </a:p>
          <a:p>
            <a:pPr marL="0" indent="0">
              <a:buNone/>
            </a:pPr>
            <a:endParaRPr lang="en-US" sz="2400" dirty="0">
              <a:latin typeface="Tahoma" pitchFamily="34" charset="0"/>
              <a:ea typeface="Tahoma" pitchFamily="34" charset="0"/>
              <a:cs typeface="Tahoma" pitchFamily="34" charset="0"/>
            </a:endParaRPr>
          </a:p>
          <a:p>
            <a:pPr lvl="1">
              <a:buFont typeface="Arial" pitchFamily="34" charset="0"/>
              <a:buChar char="•"/>
            </a:pPr>
            <a:r>
              <a:rPr lang="en-US" sz="2400" dirty="0">
                <a:solidFill>
                  <a:schemeClr val="tx1"/>
                </a:solidFill>
                <a:latin typeface="Tahoma" pitchFamily="34" charset="0"/>
                <a:ea typeface="Tahoma" pitchFamily="34" charset="0"/>
                <a:cs typeface="Tahoma" pitchFamily="34" charset="0"/>
              </a:rPr>
              <a:t>To proceed with this request, you must “buy back” your military service time.  You will be required to obtain your estimated earnings from the appropriate military finance center prior to starting the process.</a:t>
            </a:r>
          </a:p>
          <a:p>
            <a:pPr>
              <a:buFont typeface="Arial" pitchFamily="34" charset="0"/>
              <a:buChar char="•"/>
            </a:pPr>
            <a:endParaRPr lang="en-US" sz="2400" dirty="0">
              <a:latin typeface="Tahoma" pitchFamily="34" charset="0"/>
              <a:ea typeface="Tahoma" pitchFamily="34" charset="0"/>
              <a:cs typeface="Tahoma" pitchFamily="34" charset="0"/>
            </a:endParaRPr>
          </a:p>
          <a:p>
            <a:pPr lvl="1">
              <a:buFont typeface="Arial" pitchFamily="34" charset="0"/>
              <a:buChar char="•"/>
            </a:pPr>
            <a:r>
              <a:rPr lang="en-US" sz="2400" dirty="0">
                <a:solidFill>
                  <a:schemeClr val="tx1"/>
                </a:solidFill>
                <a:latin typeface="Tahoma" pitchFamily="34" charset="0"/>
                <a:ea typeface="Tahoma" pitchFamily="34" charset="0"/>
                <a:cs typeface="Tahoma" pitchFamily="34" charset="0"/>
              </a:rPr>
              <a:t>Complete a separate Estimated Earnings During Military Service request form (RI 20-97) for each branch and attach your DD-214 (member 4 copy).</a:t>
            </a:r>
          </a:p>
          <a:p>
            <a:pPr lvl="1">
              <a:buFont typeface="Arial" pitchFamily="34" charset="0"/>
              <a:buChar char="•"/>
            </a:pPr>
            <a:endParaRPr lang="en-US" sz="2400" dirty="0">
              <a:solidFill>
                <a:schemeClr val="tx1"/>
              </a:solidFill>
              <a:latin typeface="Tahoma" pitchFamily="34" charset="0"/>
              <a:ea typeface="Tahoma" pitchFamily="34" charset="0"/>
              <a:cs typeface="Tahoma" pitchFamily="34" charset="0"/>
            </a:endParaRPr>
          </a:p>
          <a:p>
            <a:pPr lvl="1">
              <a:buFont typeface="Arial" pitchFamily="34" charset="0"/>
              <a:buChar char="•"/>
            </a:pPr>
            <a:r>
              <a:rPr lang="en-US" sz="2400" dirty="0">
                <a:solidFill>
                  <a:schemeClr val="tx1"/>
                </a:solidFill>
                <a:latin typeface="Tahoma" pitchFamily="34" charset="0"/>
                <a:ea typeface="Tahoma" pitchFamily="34" charset="0"/>
                <a:cs typeface="Tahoma" pitchFamily="34" charset="0"/>
              </a:rPr>
              <a:t>Obtain a package from your HR Representative.</a:t>
            </a:r>
          </a:p>
          <a:p>
            <a:pPr>
              <a:buFont typeface="Arial" pitchFamily="34" charset="0"/>
              <a:buChar char="•"/>
            </a:pPr>
            <a:endParaRPr lang="en-US" dirty="0"/>
          </a:p>
          <a:p>
            <a:pPr marL="0" indent="0">
              <a:buNone/>
            </a:pPr>
            <a:endParaRPr lang="en-US" dirty="0"/>
          </a:p>
          <a:p>
            <a:pPr marL="0" indent="0">
              <a:buNone/>
            </a:pPr>
            <a:endParaRPr lang="en-US" dirty="0"/>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5586193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b="1" dirty="0">
                <a:solidFill>
                  <a:schemeClr val="accent3"/>
                </a:solidFill>
              </a:rPr>
              <a:t>Electronic Official Personnel Folder (eOPF):</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a:bodyPr>
          <a:lstStyle/>
          <a:p>
            <a:r>
              <a:rPr lang="en-US" sz="2400" dirty="0">
                <a:latin typeface="Tahoma" panose="020B0604030504040204" pitchFamily="34" charset="0"/>
                <a:ea typeface="Tahoma" panose="020B0604030504040204" pitchFamily="34" charset="0"/>
                <a:cs typeface="Tahoma" panose="020B0604030504040204" pitchFamily="34" charset="0"/>
              </a:rPr>
              <a:t>A file containing records of an individual's federal employment career</a:t>
            </a: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 such </a:t>
            </a:r>
            <a:r>
              <a:rPr lang="en-US" sz="2400" dirty="0">
                <a:solidFill>
                  <a:schemeClr val="tx1"/>
                </a:solidFill>
                <a:latin typeface="Tahoma" pitchFamily="34" charset="0"/>
              </a:rPr>
              <a:t>as Notification of Personnel Action (SF50), Benefit selections/ beneficiaries, etc.</a:t>
            </a:r>
          </a:p>
          <a:p>
            <a:pPr lvl="1">
              <a:buClr>
                <a:schemeClr val="accent1"/>
              </a:buClr>
              <a:buFont typeface="Tahoma" pitchFamily="34" charset="0"/>
              <a:buChar char="●"/>
            </a:pPr>
            <a:endParaRPr lang="en-US" sz="2000" dirty="0">
              <a:solidFill>
                <a:schemeClr val="tx1"/>
              </a:solidFill>
              <a:latin typeface="Tahoma" pitchFamily="34" charset="0"/>
            </a:endParaRPr>
          </a:p>
          <a:p>
            <a:pPr marL="457200" lvl="1" indent="0">
              <a:buNone/>
            </a:pPr>
            <a:endParaRPr lang="en-US" dirty="0">
              <a:solidFill>
                <a:srgbClr val="000066"/>
              </a:solidFill>
              <a:latin typeface="Tahoma" pitchFamily="34" charset="0"/>
            </a:endParaRPr>
          </a:p>
          <a:p>
            <a:pPr marL="457200" lvl="1" indent="0">
              <a:buNone/>
            </a:pPr>
            <a:endParaRPr lang="en-US" dirty="0">
              <a:solidFill>
                <a:srgbClr val="000066"/>
              </a:solidFill>
              <a:latin typeface="Tahoma" pitchFamily="34" charset="0"/>
            </a:endParaRPr>
          </a:p>
          <a:p>
            <a:endParaRPr lang="en-US" b="1" dirty="0"/>
          </a:p>
        </p:txBody>
      </p:sp>
      <p:pic>
        <p:nvPicPr>
          <p:cNvPr id="10" name="Content Placeholder 9"/>
          <p:cNvPicPr>
            <a:picLocks noGrp="1" noChangeAspect="1"/>
          </p:cNvPicPr>
          <p:nvPr>
            <p:ph sz="half" idx="4294967295"/>
          </p:nvPr>
        </p:nvPicPr>
        <p:blipFill>
          <a:blip r:embed="rId3" cstate="print">
            <a:extLst>
              <a:ext uri="{28A0092B-C50C-407E-A947-70E740481C1C}">
                <a14:useLocalDpi xmlns:a14="http://schemas.microsoft.com/office/drawing/2010/main" val="0"/>
              </a:ext>
            </a:extLst>
          </a:blip>
          <a:stretch>
            <a:fillRect/>
          </a:stretch>
        </p:blipFill>
        <p:spPr>
          <a:xfrm>
            <a:off x="2428342" y="2873103"/>
            <a:ext cx="4038600" cy="3013075"/>
          </a:xfr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
        <p:nvSpPr>
          <p:cNvPr id="8" name="Rectangle 7"/>
          <p:cNvSpPr/>
          <p:nvPr/>
        </p:nvSpPr>
        <p:spPr>
          <a:xfrm>
            <a:off x="385717" y="5886178"/>
            <a:ext cx="7980883" cy="1200329"/>
          </a:xfrm>
          <a:prstGeom prst="rect">
            <a:avLst/>
          </a:prstGeom>
        </p:spPr>
        <p:txBody>
          <a:bodyPr wrap="square">
            <a:spAutoFit/>
          </a:bodyPr>
          <a:lstStyle/>
          <a:p>
            <a:pPr lvl="1">
              <a:buClr>
                <a:schemeClr val="accent1"/>
              </a:buClr>
            </a:pPr>
            <a:r>
              <a:rPr lang="en-US" sz="2400" dirty="0">
                <a:solidFill>
                  <a:schemeClr val="tx1"/>
                </a:solidFill>
                <a:latin typeface="Tahoma" pitchFamily="34" charset="0"/>
              </a:rPr>
              <a:t>eOPF website: </a:t>
            </a:r>
            <a:r>
              <a:rPr lang="en-US" sz="2400" dirty="0">
                <a:solidFill>
                  <a:schemeClr val="tx1"/>
                </a:solidFill>
                <a:latin typeface="Tahoma" pitchFamily="34" charset="0"/>
                <a:hlinkClick r:id="rId5"/>
              </a:rPr>
              <a:t>https://eopf.opm.gov/navy/</a:t>
            </a:r>
            <a:endParaRPr lang="en-US" sz="2400" dirty="0">
              <a:solidFill>
                <a:schemeClr val="tx1"/>
              </a:solidFill>
              <a:latin typeface="Tahoma" pitchFamily="34" charset="0"/>
            </a:endParaRPr>
          </a:p>
          <a:p>
            <a:pPr lvl="1">
              <a:buClr>
                <a:schemeClr val="accent1"/>
              </a:buClr>
            </a:pPr>
            <a:endParaRPr lang="en-US" sz="2400" dirty="0">
              <a:solidFill>
                <a:schemeClr val="tx1"/>
              </a:solidFill>
              <a:latin typeface="Tahoma" pitchFamily="34" charset="0"/>
            </a:endParaRPr>
          </a:p>
          <a:p>
            <a:pPr lvl="1">
              <a:buClr>
                <a:schemeClr val="accent1"/>
              </a:buClr>
            </a:pPr>
            <a:endParaRPr lang="en-US" sz="2400" i="1" dirty="0">
              <a:solidFill>
                <a:srgbClr val="333399"/>
              </a:solidFill>
              <a:latin typeface="Tahoma" pitchFamily="34" charset="0"/>
            </a:endParaRPr>
          </a:p>
        </p:txBody>
      </p:sp>
    </p:spTree>
    <p:extLst>
      <p:ext uri="{BB962C8B-B14F-4D97-AF65-F5344CB8AC3E}">
        <p14:creationId xmlns:p14="http://schemas.microsoft.com/office/powerpoint/2010/main" val="19872716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6"/>
          <p:cNvSpPr>
            <a:spLocks noGrp="1" noChangeArrowheads="1"/>
          </p:cNvSpPr>
          <p:nvPr>
            <p:ph type="ctrTitle"/>
          </p:nvPr>
        </p:nvSpPr>
        <p:spPr>
          <a:xfrm>
            <a:off x="7951" y="3322481"/>
            <a:ext cx="9144000" cy="1698625"/>
          </a:xfrm>
        </p:spPr>
        <p:txBody>
          <a:bodyPr/>
          <a:lstStyle/>
          <a:p>
            <a:pPr algn="ctr" eaLnBrk="1" hangingPunct="1"/>
            <a:r>
              <a:rPr lang="en-US" sz="9600" dirty="0">
                <a:latin typeface="Bernard MT Condensed" pitchFamily="18" charset="0"/>
              </a:rPr>
              <a:t>Questions?</a:t>
            </a:r>
            <a:endParaRPr lang="en-US" sz="4000" b="0" dirty="0">
              <a:latin typeface="Arial" pitchFamily="34" charset="0"/>
              <a:cs typeface="Arial"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19350" y="907884"/>
            <a:ext cx="4371975" cy="959014"/>
          </a:xfrm>
          <a:prstGeom prst="rect">
            <a:avLst/>
          </a:prstGeom>
        </p:spPr>
      </p:pic>
    </p:spTree>
    <p:extLst>
      <p:ext uri="{BB962C8B-B14F-4D97-AF65-F5344CB8AC3E}">
        <p14:creationId xmlns:p14="http://schemas.microsoft.com/office/powerpoint/2010/main" val="36925652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ubTitle" idx="1"/>
          </p:nvPr>
        </p:nvSpPr>
        <p:spPr>
          <a:xfrm>
            <a:off x="1318260" y="4931093"/>
            <a:ext cx="6858000" cy="1083627"/>
          </a:xfrm>
        </p:spPr>
        <p:txBody>
          <a:bodyPr/>
          <a:lstStyle/>
          <a:p>
            <a:pPr algn="ctr" eaLnBrk="1" hangingPunct="1">
              <a:lnSpc>
                <a:spcPct val="90000"/>
              </a:lnSpc>
            </a:pPr>
            <a:r>
              <a:rPr lang="en-US" sz="2100" dirty="0">
                <a:solidFill>
                  <a:schemeClr val="tx1"/>
                </a:solidFill>
              </a:rPr>
              <a:t>NAVFAC SOUTHWEST  (Day – 1)</a:t>
            </a:r>
          </a:p>
        </p:txBody>
      </p:sp>
      <p:sp>
        <p:nvSpPr>
          <p:cNvPr id="5" name="Rectangle 6"/>
          <p:cNvSpPr>
            <a:spLocks noGrp="1" noChangeArrowheads="1"/>
          </p:cNvSpPr>
          <p:nvPr>
            <p:ph type="ctrTitle"/>
          </p:nvPr>
        </p:nvSpPr>
        <p:spPr>
          <a:xfrm>
            <a:off x="1318260" y="1040524"/>
            <a:ext cx="6858000" cy="3724516"/>
          </a:xfrm>
        </p:spPr>
        <p:txBody>
          <a:bodyPr>
            <a:normAutofit/>
          </a:bodyPr>
          <a:lstStyle/>
          <a:p>
            <a:pPr algn="ctr" eaLnBrk="1" hangingPunct="1"/>
            <a:r>
              <a:rPr lang="en-US" sz="7200" i="0" dirty="0">
                <a:latin typeface="Bernard MT Condensed" pitchFamily="18" charset="0"/>
              </a:rPr>
              <a:t>Break</a:t>
            </a:r>
            <a:br>
              <a:rPr lang="en-US" sz="7200" i="0" dirty="0">
                <a:latin typeface="Bernard MT Condensed" pitchFamily="18" charset="0"/>
              </a:rPr>
            </a:br>
            <a:br>
              <a:rPr lang="en-US" sz="3600" i="0" dirty="0">
                <a:latin typeface="Bernard MT Condensed" pitchFamily="18" charset="0"/>
              </a:rPr>
            </a:br>
            <a:r>
              <a:rPr lang="en-US" sz="3600" i="0" dirty="0">
                <a:latin typeface="Bernard MT Condensed" pitchFamily="18" charset="0"/>
              </a:rPr>
              <a:t>Please be prompt</a:t>
            </a:r>
            <a:endParaRPr lang="en-US" sz="3600" b="0" i="0" dirty="0">
              <a:latin typeface="Arial" pitchFamily="34" charset="0"/>
              <a:cs typeface="Arial" pitchFamily="34" charset="0"/>
            </a:endParaRPr>
          </a:p>
        </p:txBody>
      </p:sp>
    </p:spTree>
    <p:extLst>
      <p:ext uri="{BB962C8B-B14F-4D97-AF65-F5344CB8AC3E}">
        <p14:creationId xmlns:p14="http://schemas.microsoft.com/office/powerpoint/2010/main" val="3476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solidFill>
                  <a:schemeClr val="accent3"/>
                </a:solidFill>
              </a:rPr>
              <a:t>Rates of Pay:</a:t>
            </a:r>
            <a:endParaRPr lang="en-US" dirty="0">
              <a:solidFill>
                <a:schemeClr val="accent3"/>
              </a:solidFill>
            </a:endParaRP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a:bodyPr>
          <a:lstStyle/>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General Schedule (GS, white collar)</a:t>
            </a:r>
          </a:p>
          <a:p>
            <a:pPr marL="274320" lvl="1" indent="0">
              <a:buClr>
                <a:schemeClr val="accent1"/>
              </a:buClr>
              <a:buNone/>
            </a:pPr>
            <a:r>
              <a:rPr lang="en-US" sz="1800" dirty="0"/>
              <a:t>     </a:t>
            </a:r>
            <a:r>
              <a:rPr lang="en-US" sz="1800" i="1" dirty="0">
                <a:solidFill>
                  <a:srgbClr val="333399"/>
                </a:solidFill>
                <a:latin typeface="Tahoma" panose="020B0604030504040204" pitchFamily="34" charset="0"/>
                <a:ea typeface="Tahoma" panose="020B0604030504040204" pitchFamily="34" charset="0"/>
                <a:cs typeface="Tahoma" panose="020B0604030504040204" pitchFamily="34" charset="0"/>
                <a:hlinkClick r:id="rId3"/>
              </a:rPr>
              <a:t>https://www.opm.gov/policy-data-oversight/pay-leave/salaries-wages/</a:t>
            </a:r>
            <a:endParaRPr lang="en-US" sz="1800" i="1" dirty="0">
              <a:solidFill>
                <a:srgbClr val="333399"/>
              </a:solidFill>
              <a:latin typeface="Tahoma" panose="020B0604030504040204" pitchFamily="34" charset="0"/>
              <a:ea typeface="Tahoma" panose="020B0604030504040204" pitchFamily="34" charset="0"/>
              <a:cs typeface="Tahoma" panose="020B0604030504040204" pitchFamily="34" charset="0"/>
            </a:endParaRPr>
          </a:p>
          <a:p>
            <a:pPr marL="274320" lvl="1" indent="0">
              <a:buClr>
                <a:schemeClr val="accent1"/>
              </a:buClr>
              <a:buNone/>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Federal Wage System (FWS, wage grade, WT, WG, WL, WS,  blue collar)</a:t>
            </a:r>
          </a:p>
          <a:p>
            <a:pPr marL="548640" lvl="2" indent="0">
              <a:buClr>
                <a:schemeClr val="accent1"/>
              </a:buClr>
              <a:buNone/>
            </a:pPr>
            <a:r>
              <a:rPr lang="en-US" sz="1600" i="1" dirty="0">
                <a:latin typeface="Tahoma" panose="020B0604030504040204" pitchFamily="34" charset="0"/>
                <a:ea typeface="Tahoma" panose="020B0604030504040204" pitchFamily="34" charset="0"/>
                <a:cs typeface="Tahoma" panose="020B0604030504040204" pitchFamily="34" charset="0"/>
                <a:hlinkClick r:id="rId4"/>
              </a:rPr>
              <a:t>https://wageandsalary.dcpas.osd.mil/BWN/AFWageSchedules/</a:t>
            </a:r>
            <a:endParaRPr lang="en-US" sz="1600" i="1" dirty="0">
              <a:latin typeface="Tahoma" panose="020B0604030504040204" pitchFamily="34" charset="0"/>
              <a:ea typeface="Tahoma" panose="020B0604030504040204" pitchFamily="34" charset="0"/>
              <a:cs typeface="Tahoma" panose="020B0604030504040204" pitchFamily="34" charset="0"/>
            </a:endParaRPr>
          </a:p>
          <a:p>
            <a:pPr marL="274320" lvl="1" indent="0">
              <a:buClr>
                <a:schemeClr val="accent1"/>
              </a:buClr>
              <a:buNone/>
            </a:pPr>
            <a:endParaRPr lang="en-US" sz="1800" i="1" dirty="0">
              <a:latin typeface="Tahoma" panose="020B0604030504040204" pitchFamily="34" charset="0"/>
              <a:ea typeface="Tahoma" panose="020B0604030504040204" pitchFamily="34" charset="0"/>
              <a:cs typeface="Tahoma" panose="020B0604030504040204"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 All salaries are reviewed annually plus compared to private industry salaries and cost of living allowances.</a:t>
            </a:r>
          </a:p>
          <a:p>
            <a:endParaRPr lang="en-US" dirty="0"/>
          </a:p>
        </p:txBody>
      </p:sp>
      <p:pic>
        <p:nvPicPr>
          <p:cNvPr id="5" name="Picture 4"/>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591891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Work Schedule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a:bodyPr>
          <a:lstStyle/>
          <a:p>
            <a:pPr eaLnBrk="1" hangingPunct="1"/>
            <a:r>
              <a:rPr lang="en-US" sz="2400" b="1" dirty="0">
                <a:latin typeface="Tahoma" pitchFamily="34" charset="0"/>
                <a:ea typeface="Tahoma" pitchFamily="34" charset="0"/>
                <a:cs typeface="Tahoma" pitchFamily="34" charset="0"/>
              </a:rPr>
              <a:t>Work Week:</a:t>
            </a:r>
          </a:p>
          <a:p>
            <a:pPr marL="0" indent="0" eaLnBrk="1" hangingPunct="1">
              <a:buNone/>
            </a:pPr>
            <a:endParaRPr lang="en-US" sz="2400" b="1" dirty="0">
              <a:latin typeface="Tahoma" pitchFamily="34" charset="0"/>
              <a:ea typeface="Tahoma" pitchFamily="34" charset="0"/>
              <a:cs typeface="Tahoma" pitchFamily="34" charset="0"/>
            </a:endParaRPr>
          </a:p>
          <a:p>
            <a:pPr lvl="1" eaLnBrk="1" hangingPunct="1">
              <a:buFont typeface="Arial" pitchFamily="34" charset="0"/>
              <a:buChar char="•"/>
            </a:pPr>
            <a:r>
              <a:rPr lang="en-US" sz="2400" dirty="0">
                <a:solidFill>
                  <a:schemeClr val="tx1"/>
                </a:solidFill>
                <a:latin typeface="Tahoma" pitchFamily="34" charset="0"/>
                <a:ea typeface="Tahoma" pitchFamily="34" charset="0"/>
                <a:cs typeface="Tahoma" pitchFamily="34" charset="0"/>
              </a:rPr>
              <a:t>Will be set by your supervisor</a:t>
            </a:r>
          </a:p>
          <a:p>
            <a:pPr lvl="1" eaLnBrk="1" hangingPunct="1">
              <a:buFont typeface="Arial" pitchFamily="34" charset="0"/>
              <a:buChar char="•"/>
            </a:pPr>
            <a:endParaRPr lang="en-US" sz="2400" dirty="0">
              <a:solidFill>
                <a:schemeClr val="tx1"/>
              </a:solidFill>
              <a:latin typeface="Tahoma" pitchFamily="34" charset="0"/>
              <a:ea typeface="Tahoma" pitchFamily="34" charset="0"/>
              <a:cs typeface="Tahoma" pitchFamily="34" charset="0"/>
            </a:endParaRPr>
          </a:p>
          <a:p>
            <a:pPr lvl="1" eaLnBrk="1" hangingPunct="1">
              <a:buFont typeface="Arial" pitchFamily="34" charset="0"/>
              <a:buChar char="•"/>
            </a:pPr>
            <a:r>
              <a:rPr lang="en-US" sz="2400" dirty="0">
                <a:solidFill>
                  <a:schemeClr val="tx1"/>
                </a:solidFill>
                <a:latin typeface="Tahoma" pitchFamily="34" charset="0"/>
                <a:ea typeface="Tahoma" pitchFamily="34" charset="0"/>
                <a:cs typeface="Tahoma" pitchFamily="34" charset="0"/>
              </a:rPr>
              <a:t>Work hours and shifts vary within the normal 80-hour pay period (two weeks) </a:t>
            </a:r>
          </a:p>
          <a:p>
            <a:pPr lvl="1" eaLnBrk="1" hangingPunct="1">
              <a:buFont typeface="Arial" pitchFamily="34" charset="0"/>
              <a:buChar char="•"/>
            </a:pPr>
            <a:endParaRPr lang="en-US" sz="2400" dirty="0">
              <a:solidFill>
                <a:schemeClr val="tx1"/>
              </a:solidFill>
              <a:latin typeface="Tahoma" pitchFamily="34" charset="0"/>
              <a:ea typeface="Tahoma" pitchFamily="34" charset="0"/>
              <a:cs typeface="Tahoma" pitchFamily="34" charset="0"/>
            </a:endParaRPr>
          </a:p>
          <a:p>
            <a:pPr lvl="1" eaLnBrk="1" hangingPunct="1">
              <a:buFont typeface="Arial" pitchFamily="34" charset="0"/>
              <a:buChar char="•"/>
            </a:pPr>
            <a:r>
              <a:rPr lang="en-US" sz="2400" dirty="0">
                <a:solidFill>
                  <a:schemeClr val="tx1"/>
                </a:solidFill>
                <a:latin typeface="Tahoma" pitchFamily="34" charset="0"/>
                <a:ea typeface="Tahoma" pitchFamily="34" charset="0"/>
                <a:cs typeface="Tahoma" pitchFamily="34" charset="0"/>
              </a:rPr>
              <a:t>Contact your supervisor with any questions regarding work schedules</a:t>
            </a:r>
          </a:p>
          <a:p>
            <a:pPr lvl="1" eaLnBrk="1" hangingPunct="1">
              <a:buFontTx/>
              <a:buNone/>
            </a:pPr>
            <a:endParaRPr lang="en-US" sz="2400" dirty="0">
              <a:solidFill>
                <a:schemeClr val="tx1"/>
              </a:solidFill>
              <a:latin typeface="Tahoma" pitchFamily="34" charset="0"/>
              <a:ea typeface="Tahoma" pitchFamily="34" charset="0"/>
              <a:cs typeface="Tahoma" pitchFamily="34" charset="0"/>
            </a:endParaRP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508077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2026 Federal Holidays</a:t>
            </a:r>
          </a:p>
        </p:txBody>
      </p:sp>
      <p:sp>
        <p:nvSpPr>
          <p:cNvPr id="3" name="Date Placeholder 2"/>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2347834206"/>
              </p:ext>
            </p:extLst>
          </p:nvPr>
        </p:nvGraphicFramePr>
        <p:xfrm>
          <a:off x="1566704" y="1568367"/>
          <a:ext cx="5974080" cy="4572000"/>
        </p:xfrm>
        <a:graphic>
          <a:graphicData uri="http://schemas.openxmlformats.org/drawingml/2006/table">
            <a:tbl>
              <a:tblPr>
                <a:tableStyleId>{8799B23B-EC83-4686-B30A-512413B5E67A}</a:tableStyleId>
              </a:tblPr>
              <a:tblGrid>
                <a:gridCol w="3141098">
                  <a:extLst>
                    <a:ext uri="{9D8B030D-6E8A-4147-A177-3AD203B41FA5}">
                      <a16:colId xmlns:a16="http://schemas.microsoft.com/office/drawing/2014/main" val="20000"/>
                    </a:ext>
                  </a:extLst>
                </a:gridCol>
                <a:gridCol w="2832982">
                  <a:extLst>
                    <a:ext uri="{9D8B030D-6E8A-4147-A177-3AD203B41FA5}">
                      <a16:colId xmlns:a16="http://schemas.microsoft.com/office/drawing/2014/main" val="20001"/>
                    </a:ext>
                  </a:extLst>
                </a:gridCol>
              </a:tblGrid>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Thursday, January</a:t>
                      </a:r>
                      <a:r>
                        <a:rPr lang="en-US" sz="1800" baseline="0" dirty="0">
                          <a:latin typeface="Tahoma" panose="020B0604030504040204" pitchFamily="34" charset="0"/>
                          <a:ea typeface="Tahoma" panose="020B0604030504040204" pitchFamily="34" charset="0"/>
                          <a:cs typeface="Tahoma" panose="020B0604030504040204" pitchFamily="34" charset="0"/>
                        </a:rPr>
                        <a:t> 01</a:t>
                      </a:r>
                      <a:endParaRPr lang="en-US" sz="1800" dirty="0">
                        <a:latin typeface="Tahoma" panose="020B0604030504040204" pitchFamily="34" charset="0"/>
                        <a:ea typeface="Tahoma" panose="020B0604030504040204" pitchFamily="34" charset="0"/>
                        <a:cs typeface="Tahoma" panose="020B0604030504040204" pitchFamily="34" charset="0"/>
                      </a:endParaRP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New Year’s Day</a:t>
                      </a:r>
                    </a:p>
                  </a:txBody>
                  <a:tcPr anchor="ctr"/>
                </a:tc>
                <a:extLst>
                  <a:ext uri="{0D108BD9-81ED-4DB2-BD59-A6C34878D82A}">
                    <a16:rowId xmlns:a16="http://schemas.microsoft.com/office/drawing/2014/main" val="10000"/>
                  </a:ext>
                </a:extLst>
              </a:tr>
              <a:tr h="627116">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January 19</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Birthday of Martin Luther King, Jr.</a:t>
                      </a:r>
                    </a:p>
                  </a:txBody>
                  <a:tcPr anchor="ctr"/>
                </a:tc>
                <a:extLst>
                  <a:ext uri="{0D108BD9-81ED-4DB2-BD59-A6C34878D82A}">
                    <a16:rowId xmlns:a16="http://schemas.microsoft.com/office/drawing/2014/main" val="10001"/>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February 16</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Washington’s Birthday</a:t>
                      </a:r>
                    </a:p>
                  </a:txBody>
                  <a:tcPr anchor="ctr"/>
                </a:tc>
                <a:extLst>
                  <a:ext uri="{0D108BD9-81ED-4DB2-BD59-A6C34878D82A}">
                    <a16:rowId xmlns:a16="http://schemas.microsoft.com/office/drawing/2014/main" val="10002"/>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May 25</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Memorial Day</a:t>
                      </a:r>
                    </a:p>
                  </a:txBody>
                  <a:tcPr anchor="ctr"/>
                </a:tc>
                <a:extLst>
                  <a:ext uri="{0D108BD9-81ED-4DB2-BD59-A6C34878D82A}">
                    <a16:rowId xmlns:a16="http://schemas.microsoft.com/office/drawing/2014/main" val="10003"/>
                  </a:ext>
                </a:extLst>
              </a:tr>
              <a:tr h="627116">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Friday, June 19</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Juneteenth National Independence Day</a:t>
                      </a:r>
                    </a:p>
                  </a:txBody>
                  <a:tcPr anchor="ctr"/>
                </a:tc>
                <a:extLst>
                  <a:ext uri="{0D108BD9-81ED-4DB2-BD59-A6C34878D82A}">
                    <a16:rowId xmlns:a16="http://schemas.microsoft.com/office/drawing/2014/main" val="602899303"/>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Friday, July 03</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Independence Day</a:t>
                      </a:r>
                    </a:p>
                  </a:txBody>
                  <a:tcPr anchor="ctr"/>
                </a:tc>
                <a:extLst>
                  <a:ext uri="{0D108BD9-81ED-4DB2-BD59-A6C34878D82A}">
                    <a16:rowId xmlns:a16="http://schemas.microsoft.com/office/drawing/2014/main" val="10004"/>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September 07</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Labor Day</a:t>
                      </a:r>
                    </a:p>
                  </a:txBody>
                  <a:tcPr anchor="ctr"/>
                </a:tc>
                <a:extLst>
                  <a:ext uri="{0D108BD9-81ED-4DB2-BD59-A6C34878D82A}">
                    <a16:rowId xmlns:a16="http://schemas.microsoft.com/office/drawing/2014/main" val="10005"/>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Monday, October 12</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Columbus Day</a:t>
                      </a:r>
                    </a:p>
                  </a:txBody>
                  <a:tcPr anchor="ctr"/>
                </a:tc>
                <a:extLst>
                  <a:ext uri="{0D108BD9-81ED-4DB2-BD59-A6C34878D82A}">
                    <a16:rowId xmlns:a16="http://schemas.microsoft.com/office/drawing/2014/main" val="10006"/>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Wednesday, November 11</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Veterans Day</a:t>
                      </a:r>
                    </a:p>
                  </a:txBody>
                  <a:tcPr anchor="ctr"/>
                </a:tc>
                <a:extLst>
                  <a:ext uri="{0D108BD9-81ED-4DB2-BD59-A6C34878D82A}">
                    <a16:rowId xmlns:a16="http://schemas.microsoft.com/office/drawing/2014/main" val="10007"/>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Thursday, November 26</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Thanksgiving Day</a:t>
                      </a:r>
                    </a:p>
                  </a:txBody>
                  <a:tcPr anchor="ctr"/>
                </a:tc>
                <a:extLst>
                  <a:ext uri="{0D108BD9-81ED-4DB2-BD59-A6C34878D82A}">
                    <a16:rowId xmlns:a16="http://schemas.microsoft.com/office/drawing/2014/main" val="10008"/>
                  </a:ext>
                </a:extLst>
              </a:tr>
              <a:tr h="358353">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Friday, December 25</a:t>
                      </a:r>
                    </a:p>
                  </a:txBody>
                  <a:tcPr anchor="ctr"/>
                </a:tc>
                <a:tc>
                  <a:txBody>
                    <a:bodyPr/>
                    <a:lstStyle/>
                    <a:p>
                      <a:r>
                        <a:rPr lang="en-US" sz="1800" dirty="0">
                          <a:latin typeface="Tahoma" panose="020B0604030504040204" pitchFamily="34" charset="0"/>
                          <a:ea typeface="Tahoma" panose="020B0604030504040204" pitchFamily="34" charset="0"/>
                          <a:cs typeface="Tahoma" panose="020B0604030504040204" pitchFamily="34" charset="0"/>
                        </a:rPr>
                        <a:t>Christmas Day</a:t>
                      </a:r>
                    </a:p>
                  </a:txBody>
                  <a:tcPr anchor="ctr"/>
                </a:tc>
                <a:extLst>
                  <a:ext uri="{0D108BD9-81ED-4DB2-BD59-A6C34878D82A}">
                    <a16:rowId xmlns:a16="http://schemas.microsoft.com/office/drawing/2014/main" val="10009"/>
                  </a:ext>
                </a:extLst>
              </a:tr>
            </a:tbl>
          </a:graphicData>
        </a:graphic>
      </p:graphicFrame>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5310423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solidFill>
                  <a:schemeClr val="accent3"/>
                </a:solidFill>
              </a:rPr>
              <a:t>Pay Information</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fontScale="92500" lnSpcReduction="10000"/>
          </a:bodyPr>
          <a:lstStyle/>
          <a:p>
            <a:pPr eaLnBrk="1" hangingPunct="1">
              <a:lnSpc>
                <a:spcPct val="90000"/>
              </a:lnSpc>
            </a:pPr>
            <a:r>
              <a:rPr lang="en-US" sz="2400" b="1" dirty="0">
                <a:latin typeface="Tahoma" pitchFamily="34" charset="0"/>
              </a:rPr>
              <a:t>Time and Attendance:</a:t>
            </a:r>
          </a:p>
          <a:p>
            <a:pPr marL="0" indent="0" eaLnBrk="1" hangingPunct="1">
              <a:lnSpc>
                <a:spcPct val="90000"/>
              </a:lnSpc>
              <a:buNone/>
            </a:pPr>
            <a:endParaRPr lang="en-US" sz="2400" u="sng" dirty="0">
              <a:latin typeface="Tahoma" pitchFamily="34" charset="0"/>
            </a:endParaRPr>
          </a:p>
          <a:p>
            <a:pPr lvl="1" eaLnBrk="1" hangingPunct="1">
              <a:lnSpc>
                <a:spcPct val="90000"/>
              </a:lnSpc>
              <a:buFont typeface="Arial" pitchFamily="34" charset="0"/>
              <a:buChar char="•"/>
            </a:pPr>
            <a:r>
              <a:rPr lang="en-US" sz="2400" dirty="0">
                <a:solidFill>
                  <a:schemeClr val="tx1"/>
                </a:solidFill>
                <a:latin typeface="Tahoma" pitchFamily="34" charset="0"/>
              </a:rPr>
              <a:t>As a federal employee, you must be ready, willing and able to work at your assigned work schedule.</a:t>
            </a:r>
          </a:p>
          <a:p>
            <a:pPr marL="457200" lvl="1" indent="0" eaLnBrk="1" hangingPunct="1">
              <a:lnSpc>
                <a:spcPct val="90000"/>
              </a:lnSpc>
              <a:buNone/>
            </a:pPr>
            <a:endParaRPr lang="en-US" sz="2400" dirty="0">
              <a:solidFill>
                <a:schemeClr val="tx1"/>
              </a:solidFill>
              <a:latin typeface="Tahoma" pitchFamily="34" charset="0"/>
            </a:endParaRPr>
          </a:p>
          <a:p>
            <a:pPr lvl="1" eaLnBrk="1" hangingPunct="1">
              <a:lnSpc>
                <a:spcPct val="90000"/>
              </a:lnSpc>
              <a:buFont typeface="Arial" pitchFamily="34" charset="0"/>
              <a:buChar char="•"/>
            </a:pPr>
            <a:r>
              <a:rPr lang="en-US" sz="2400" dirty="0">
                <a:solidFill>
                  <a:schemeClr val="tx1"/>
                </a:solidFill>
                <a:latin typeface="Tahoma" pitchFamily="34" charset="0"/>
              </a:rPr>
              <a:t>If you are unable to come to work or if you will be late, you are responsible for contacting your supervisor within 2hrs of your scheduled work time.</a:t>
            </a:r>
          </a:p>
          <a:p>
            <a:pPr marL="457200" lvl="1" indent="0" eaLnBrk="1" hangingPunct="1">
              <a:lnSpc>
                <a:spcPct val="90000"/>
              </a:lnSpc>
              <a:buNone/>
            </a:pPr>
            <a:endParaRPr lang="en-US" sz="2400" dirty="0">
              <a:solidFill>
                <a:schemeClr val="tx1"/>
              </a:solidFill>
              <a:latin typeface="Tahoma" pitchFamily="34" charset="0"/>
            </a:endParaRPr>
          </a:p>
          <a:p>
            <a:pPr lvl="1" eaLnBrk="1" hangingPunct="1">
              <a:lnSpc>
                <a:spcPct val="90000"/>
              </a:lnSpc>
              <a:buFont typeface="Arial" pitchFamily="34" charset="0"/>
              <a:buChar char="•"/>
            </a:pPr>
            <a:r>
              <a:rPr lang="en-US" sz="2400" dirty="0">
                <a:solidFill>
                  <a:schemeClr val="tx1"/>
                </a:solidFill>
                <a:latin typeface="Tahoma" pitchFamily="34" charset="0"/>
              </a:rPr>
              <a:t>Contact your supervisor to determine how your command documents your Time and Attendance.</a:t>
            </a:r>
          </a:p>
          <a:p>
            <a:pPr lvl="1" eaLnBrk="1" hangingPunct="1">
              <a:lnSpc>
                <a:spcPct val="90000"/>
              </a:lnSpc>
              <a:buFontTx/>
              <a:buNone/>
            </a:pPr>
            <a:endParaRPr lang="en-US" sz="2500" dirty="0">
              <a:solidFill>
                <a:srgbClr val="000066"/>
              </a:solidFill>
              <a:latin typeface="Tahoma" pitchFamily="34" charset="0"/>
            </a:endParaRPr>
          </a:p>
          <a:p>
            <a:pPr lvl="1" eaLnBrk="1" hangingPunct="1">
              <a:lnSpc>
                <a:spcPct val="90000"/>
              </a:lnSpc>
              <a:buFontTx/>
              <a:buNone/>
            </a:pPr>
            <a:r>
              <a:rPr lang="en-US" sz="2500" dirty="0">
                <a:solidFill>
                  <a:srgbClr val="000066"/>
                </a:solidFill>
                <a:latin typeface="Tahoma" pitchFamily="34" charset="0"/>
              </a:rPr>
              <a:t>							</a:t>
            </a: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27489495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Position Descriptions (PD’s):</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fontScale="92500" lnSpcReduction="10000"/>
          </a:bodyPr>
          <a:lstStyle/>
          <a:p>
            <a:pPr marL="0" indent="0" eaLnBrk="1" hangingPunct="1">
              <a:buNone/>
            </a:pPr>
            <a:endParaRPr lang="en-US" sz="2400" dirty="0">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Outlines the duties you have been hired to perform</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Determines the title and grade of your job</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eaLnBrk="1" hangingPunct="1">
              <a:buClr>
                <a:schemeClr val="accent1"/>
              </a:buClr>
              <a:buFont typeface="Tahoma" pitchFamily="34" charset="0"/>
              <a:buChar char="●"/>
            </a:pPr>
            <a:r>
              <a:rPr lang="en-US" sz="2400" dirty="0">
                <a:solidFill>
                  <a:schemeClr val="tx1"/>
                </a:solidFill>
                <a:latin typeface="Tahoma" pitchFamily="34" charset="0"/>
              </a:rPr>
              <a:t>PD should not be shared or should not be copied for others; it is strictly for personal use only.</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lvl="1">
              <a:buClr>
                <a:schemeClr val="accent1"/>
              </a:buClr>
              <a:buFont typeface="Tahoma" pitchFamily="34" charset="0"/>
              <a:buChar char="●"/>
            </a:pPr>
            <a:r>
              <a:rPr lang="en-US" sz="2400" dirty="0">
                <a:solidFill>
                  <a:schemeClr val="tx1"/>
                </a:solidFill>
                <a:latin typeface="Tahoma" panose="020B0604030504040204" pitchFamily="34" charset="0"/>
                <a:ea typeface="Tahoma" panose="020B0604030504040204" pitchFamily="34" charset="0"/>
                <a:cs typeface="Tahoma" panose="020B0604030504040204" pitchFamily="34" charset="0"/>
              </a:rPr>
              <a:t>Please review your PD and discuss with your supervisor whether you are required to file a new entrant Confidential Financial Disclosure Report (OGE Form 450).  If required, you must file the new entrant OGE Form 450 within thirty (30) days from entering your new position.</a:t>
            </a:r>
          </a:p>
          <a:p>
            <a:pPr lvl="1" eaLnBrk="1" hangingPunct="1">
              <a:buClr>
                <a:schemeClr val="accent1"/>
              </a:buClr>
              <a:buFont typeface="Tahoma" pitchFamily="34" charset="0"/>
              <a:buChar char="●"/>
            </a:pPr>
            <a:endParaRPr lang="en-US" sz="2400" dirty="0">
              <a:solidFill>
                <a:schemeClr val="tx1"/>
              </a:solidFill>
              <a:latin typeface="Tahoma" pitchFamily="34" charset="0"/>
            </a:endParaRPr>
          </a:p>
          <a:p>
            <a:pPr marL="0" indent="0">
              <a:buNone/>
            </a:pPr>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032791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chemeClr val="accent3"/>
                </a:solidFill>
              </a:rPr>
              <a:t>Annual Leave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a:xfrm>
            <a:off x="301752" y="1527048"/>
            <a:ext cx="8503920" cy="4822546"/>
          </a:xfrm>
        </p:spPr>
        <p:txBody>
          <a:bodyPr>
            <a:normAutofit fontScale="92500"/>
          </a:bodyPr>
          <a:lstStyle/>
          <a:p>
            <a:pPr eaLnBrk="1" hangingPunct="1"/>
            <a:r>
              <a:rPr lang="en-US" sz="2400" b="1" dirty="0">
                <a:latin typeface="Tahoma" pitchFamily="34" charset="0"/>
              </a:rPr>
              <a:t>Annual Leave</a:t>
            </a:r>
            <a:endParaRPr lang="en-US" sz="2400" dirty="0">
              <a:latin typeface="Tahoma" pitchFamily="34" charset="0"/>
            </a:endParaRPr>
          </a:p>
          <a:p>
            <a:pPr lvl="1" eaLnBrk="1" hangingPunct="1">
              <a:buFont typeface="Arial" pitchFamily="34" charset="0"/>
              <a:buChar char="•"/>
            </a:pPr>
            <a:r>
              <a:rPr lang="en-US" sz="2400" dirty="0">
                <a:solidFill>
                  <a:schemeClr val="tx1"/>
                </a:solidFill>
                <a:latin typeface="Tahoma" pitchFamily="34" charset="0"/>
              </a:rPr>
              <a:t>Enables you to take time off for vacation or personal business</a:t>
            </a:r>
          </a:p>
          <a:p>
            <a:pPr lvl="1" eaLnBrk="1" hangingPunct="1">
              <a:buFont typeface="Arial" pitchFamily="34" charset="0"/>
              <a:buChar char="•"/>
            </a:pPr>
            <a:r>
              <a:rPr lang="en-US" sz="2400" dirty="0">
                <a:solidFill>
                  <a:schemeClr val="tx1"/>
                </a:solidFill>
                <a:latin typeface="Tahoma" pitchFamily="34" charset="0"/>
              </a:rPr>
              <a:t>Based on number of years employed in federal service and work schedule whether it’s Full-time or Part-time</a:t>
            </a:r>
          </a:p>
          <a:p>
            <a:pPr lvl="2" eaLnBrk="1" hangingPunct="1">
              <a:buFont typeface="Arial" pitchFamily="34" charset="0"/>
              <a:buChar char="•"/>
            </a:pPr>
            <a:r>
              <a:rPr lang="en-US" sz="2400" b="1" dirty="0">
                <a:latin typeface="Tahoma" pitchFamily="34" charset="0"/>
              </a:rPr>
              <a:t>0-3 </a:t>
            </a:r>
            <a:r>
              <a:rPr lang="en-US" sz="2400" b="1" dirty="0" err="1">
                <a:latin typeface="Tahoma" pitchFamily="34" charset="0"/>
              </a:rPr>
              <a:t>yrs</a:t>
            </a:r>
            <a:r>
              <a:rPr lang="en-US" sz="2400" b="1" dirty="0">
                <a:latin typeface="Tahoma" pitchFamily="34" charset="0"/>
              </a:rPr>
              <a:t>: 4 </a:t>
            </a:r>
            <a:r>
              <a:rPr lang="en-US" sz="2400" b="1" dirty="0" err="1">
                <a:latin typeface="Tahoma" pitchFamily="34" charset="0"/>
              </a:rPr>
              <a:t>hrs</a:t>
            </a:r>
            <a:r>
              <a:rPr lang="en-US" sz="2400" b="1" dirty="0">
                <a:latin typeface="Tahoma" pitchFamily="34" charset="0"/>
              </a:rPr>
              <a:t> </a:t>
            </a:r>
          </a:p>
          <a:p>
            <a:pPr lvl="2" eaLnBrk="1" hangingPunct="1">
              <a:buFont typeface="Arial" pitchFamily="34" charset="0"/>
              <a:buChar char="•"/>
            </a:pPr>
            <a:r>
              <a:rPr lang="en-US" sz="2400" b="1" dirty="0">
                <a:latin typeface="Tahoma" pitchFamily="34" charset="0"/>
              </a:rPr>
              <a:t>3-15 </a:t>
            </a:r>
            <a:r>
              <a:rPr lang="en-US" sz="2400" b="1" dirty="0" err="1">
                <a:latin typeface="Tahoma" pitchFamily="34" charset="0"/>
              </a:rPr>
              <a:t>yrs</a:t>
            </a:r>
            <a:r>
              <a:rPr lang="en-US" sz="2400" b="1" dirty="0">
                <a:latin typeface="Tahoma" pitchFamily="34" charset="0"/>
              </a:rPr>
              <a:t>: 6 </a:t>
            </a:r>
            <a:r>
              <a:rPr lang="en-US" sz="2400" b="1" dirty="0" err="1">
                <a:latin typeface="Tahoma" pitchFamily="34" charset="0"/>
              </a:rPr>
              <a:t>hrs</a:t>
            </a:r>
            <a:endParaRPr lang="en-US" sz="2400" b="1" dirty="0">
              <a:latin typeface="Tahoma" pitchFamily="34" charset="0"/>
            </a:endParaRPr>
          </a:p>
          <a:p>
            <a:pPr lvl="2" eaLnBrk="1" hangingPunct="1">
              <a:buFont typeface="Arial" pitchFamily="34" charset="0"/>
              <a:buChar char="•"/>
            </a:pPr>
            <a:r>
              <a:rPr lang="en-US" sz="2400" b="1" dirty="0">
                <a:latin typeface="Tahoma" pitchFamily="34" charset="0"/>
              </a:rPr>
              <a:t>15+ </a:t>
            </a:r>
            <a:r>
              <a:rPr lang="en-US" sz="2400" b="1" dirty="0" err="1">
                <a:latin typeface="Tahoma" pitchFamily="34" charset="0"/>
              </a:rPr>
              <a:t>yrs</a:t>
            </a:r>
            <a:r>
              <a:rPr lang="en-US" sz="2400" b="1" dirty="0">
                <a:latin typeface="Tahoma" pitchFamily="34" charset="0"/>
              </a:rPr>
              <a:t>: 8 </a:t>
            </a:r>
            <a:r>
              <a:rPr lang="en-US" sz="2400" b="1" dirty="0" err="1">
                <a:latin typeface="Tahoma" pitchFamily="34" charset="0"/>
              </a:rPr>
              <a:t>hrs</a:t>
            </a:r>
            <a:endParaRPr lang="en-US" sz="2400" b="1" dirty="0">
              <a:latin typeface="Tahoma" pitchFamily="34" charset="0"/>
            </a:endParaRPr>
          </a:p>
          <a:p>
            <a:pPr lvl="1">
              <a:buFont typeface="Arial" pitchFamily="34" charset="0"/>
              <a:buChar char="•"/>
            </a:pPr>
            <a:r>
              <a:rPr lang="en-US" sz="2400" dirty="0">
                <a:solidFill>
                  <a:schemeClr val="tx1"/>
                </a:solidFill>
                <a:latin typeface="Tahoma" pitchFamily="34" charset="0"/>
              </a:rPr>
              <a:t>Leave requesting procedures are in accordance with NAVFACSWINST 12000.1A</a:t>
            </a:r>
          </a:p>
          <a:p>
            <a:pPr lvl="1">
              <a:buFont typeface="Arial" pitchFamily="34" charset="0"/>
              <a:buChar char="•"/>
            </a:pPr>
            <a:r>
              <a:rPr lang="en-US" sz="2400" dirty="0">
                <a:solidFill>
                  <a:schemeClr val="tx1"/>
                </a:solidFill>
                <a:latin typeface="Tahoma" pitchFamily="34" charset="0"/>
              </a:rPr>
              <a:t>For bargaining unit employees, please refer to the applicable collective bargaining agreement for appropriate leave requesting procedures</a:t>
            </a:r>
          </a:p>
          <a:p>
            <a:endParaRPr lang="en-US" sz="2400" b="1" dirty="0">
              <a:latin typeface="Tahoma" pitchFamily="34" charset="0"/>
            </a:endParaRPr>
          </a:p>
          <a:p>
            <a:pPr marL="0" indent="0">
              <a:buNone/>
            </a:pPr>
            <a:endParaRPr lang="en-US" sz="2400" b="1" dirty="0">
              <a:latin typeface="Tahoma" pitchFamily="34" charset="0"/>
            </a:endParaRPr>
          </a:p>
          <a:p>
            <a:endParaRPr lang="en-US" sz="1800" b="1" dirty="0">
              <a:latin typeface="Tahoma" panose="020B0604030504040204" pitchFamily="34" charset="0"/>
              <a:ea typeface="Tahoma" panose="020B0604030504040204" pitchFamily="34" charset="0"/>
              <a:cs typeface="Tahoma" panose="020B0604030504040204" pitchFamily="34" charset="0"/>
            </a:endParaRPr>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3004702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Sick Leave</a:t>
            </a:r>
          </a:p>
        </p:txBody>
      </p:sp>
      <p:sp>
        <p:nvSpPr>
          <p:cNvPr id="4" name="Date Placeholder 3"/>
          <p:cNvSpPr>
            <a:spLocks noGrp="1"/>
          </p:cNvSpPr>
          <p:nvPr>
            <p:ph type="dt" sz="half" idx="10"/>
          </p:nvPr>
        </p:nvSpPr>
        <p:spPr/>
        <p:txBody>
          <a:bodyPr/>
          <a:lstStyle/>
          <a:p>
            <a:pPr>
              <a:defRPr/>
            </a:pPr>
            <a:fld id="{425AC85D-D3D7-4107-B4E4-94DB3773F232}" type="datetime1">
              <a:rPr lang="en-US" smtClean="0"/>
              <a:pPr>
                <a:defRPr/>
              </a:pPr>
              <a:t>5/18/2026</a:t>
            </a:fld>
            <a:endParaRPr lang="en-US"/>
          </a:p>
        </p:txBody>
      </p:sp>
      <p:sp>
        <p:nvSpPr>
          <p:cNvPr id="3" name="Content Placeholder 2"/>
          <p:cNvSpPr>
            <a:spLocks noGrp="1"/>
          </p:cNvSpPr>
          <p:nvPr>
            <p:ph sz="quarter" idx="1"/>
          </p:nvPr>
        </p:nvSpPr>
        <p:spPr/>
        <p:txBody>
          <a:bodyPr>
            <a:normAutofit fontScale="70000" lnSpcReduction="20000"/>
          </a:bodyPr>
          <a:lstStyle/>
          <a:p>
            <a:r>
              <a:rPr lang="en-US" sz="3400" b="1" dirty="0">
                <a:latin typeface="Tahoma" pitchFamily="34" charset="0"/>
              </a:rPr>
              <a:t>Sick Leave:</a:t>
            </a:r>
            <a:endParaRPr lang="en-US" sz="3400" dirty="0">
              <a:solidFill>
                <a:schemeClr val="tx1"/>
              </a:solidFill>
              <a:latin typeface="Tahoma" pitchFamily="34" charset="0"/>
            </a:endParaRPr>
          </a:p>
          <a:p>
            <a:pPr lvl="1" eaLnBrk="1" hangingPunct="1">
              <a:lnSpc>
                <a:spcPct val="120000"/>
              </a:lnSpc>
              <a:buFont typeface="Arial" pitchFamily="34" charset="0"/>
              <a:buChar char="•"/>
            </a:pPr>
            <a:r>
              <a:rPr lang="en-US" sz="3400" kern="0" dirty="0">
                <a:solidFill>
                  <a:schemeClr val="tx1"/>
                </a:solidFill>
                <a:latin typeface="Tahoma" pitchFamily="34" charset="0"/>
              </a:rPr>
              <a:t>Based on your inability to work due to illness, medical, dental or optical appointment and/or treatment</a:t>
            </a:r>
          </a:p>
          <a:p>
            <a:pPr lvl="1">
              <a:lnSpc>
                <a:spcPct val="120000"/>
              </a:lnSpc>
              <a:buFont typeface="Arial" pitchFamily="34" charset="0"/>
              <a:buChar char="•"/>
            </a:pPr>
            <a:r>
              <a:rPr lang="en-US" sz="3400" kern="0" dirty="0">
                <a:solidFill>
                  <a:schemeClr val="tx1"/>
                </a:solidFill>
                <a:latin typeface="Tahoma" pitchFamily="34" charset="0"/>
              </a:rPr>
              <a:t>Full-time employees earn sick leave at the rate of</a:t>
            </a:r>
          </a:p>
          <a:p>
            <a:pPr marL="274320" lvl="1" indent="0">
              <a:lnSpc>
                <a:spcPct val="120000"/>
              </a:lnSpc>
              <a:buNone/>
            </a:pPr>
            <a:r>
              <a:rPr lang="en-US" sz="3400" b="1" kern="0" dirty="0">
                <a:solidFill>
                  <a:schemeClr val="tx1"/>
                </a:solidFill>
                <a:latin typeface="Tahoma" pitchFamily="34" charset="0"/>
              </a:rPr>
              <a:t>   4 </a:t>
            </a:r>
            <a:r>
              <a:rPr lang="en-US" sz="3400" b="1" kern="0" dirty="0" err="1">
                <a:solidFill>
                  <a:schemeClr val="tx1"/>
                </a:solidFill>
                <a:latin typeface="Tahoma" pitchFamily="34" charset="0"/>
              </a:rPr>
              <a:t>hrs</a:t>
            </a:r>
            <a:r>
              <a:rPr lang="en-US" sz="3400" b="1" kern="0" dirty="0">
                <a:solidFill>
                  <a:schemeClr val="tx1"/>
                </a:solidFill>
                <a:latin typeface="Tahoma" pitchFamily="34" charset="0"/>
              </a:rPr>
              <a:t> </a:t>
            </a:r>
            <a:r>
              <a:rPr lang="en-US" sz="3400" kern="0" dirty="0">
                <a:solidFill>
                  <a:schemeClr val="tx1"/>
                </a:solidFill>
                <a:latin typeface="Tahoma" pitchFamily="34" charset="0"/>
              </a:rPr>
              <a:t>per pay period. </a:t>
            </a:r>
            <a:endParaRPr lang="en-US" sz="3400" kern="0" dirty="0">
              <a:latin typeface="Tahoma" pitchFamily="34" charset="0"/>
            </a:endParaRPr>
          </a:p>
          <a:p>
            <a:pPr lvl="1">
              <a:lnSpc>
                <a:spcPct val="120000"/>
              </a:lnSpc>
              <a:buFont typeface="Arial" pitchFamily="34" charset="0"/>
              <a:buChar char="•"/>
            </a:pPr>
            <a:r>
              <a:rPr lang="en-US" sz="3400" kern="0" dirty="0">
                <a:solidFill>
                  <a:schemeClr val="tx1"/>
                </a:solidFill>
                <a:latin typeface="Tahoma" pitchFamily="34" charset="0"/>
              </a:rPr>
              <a:t>Leave requesting procedures are in accordance with NAVFACSWINST 12000.1A</a:t>
            </a:r>
          </a:p>
          <a:p>
            <a:pPr lvl="1">
              <a:lnSpc>
                <a:spcPct val="120000"/>
              </a:lnSpc>
              <a:buFont typeface="Arial" pitchFamily="34" charset="0"/>
              <a:buChar char="•"/>
            </a:pPr>
            <a:r>
              <a:rPr lang="en-US" sz="3400" kern="0" dirty="0">
                <a:solidFill>
                  <a:schemeClr val="tx1"/>
                </a:solidFill>
                <a:latin typeface="Tahoma" pitchFamily="34" charset="0"/>
              </a:rPr>
              <a:t>For bargaining unit employees, please refer to the applicable collective bargaining agreement for appropriate leave requesting procedures</a:t>
            </a:r>
            <a:endParaRPr lang="en-US" sz="3400" u="sng" dirty="0">
              <a:solidFill>
                <a:srgbClr val="000066"/>
              </a:solidFill>
              <a:latin typeface="Tahoma" pitchFamily="34" charset="0"/>
            </a:endParaRPr>
          </a:p>
          <a:p>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59350" y="271462"/>
            <a:ext cx="811999" cy="967234"/>
          </a:xfrm>
          <a:prstGeom prst="rect">
            <a:avLst/>
          </a:prstGeom>
        </p:spPr>
      </p:pic>
    </p:spTree>
    <p:extLst>
      <p:ext uri="{BB962C8B-B14F-4D97-AF65-F5344CB8AC3E}">
        <p14:creationId xmlns:p14="http://schemas.microsoft.com/office/powerpoint/2010/main" val="130694540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33428CFB18B1C4BB7EDD5246241C717" ma:contentTypeVersion="12" ma:contentTypeDescription="Create a new document." ma:contentTypeScope="" ma:versionID="d0c4c5c1e4d8cbb07a391e5264937623">
  <xsd:schema xmlns:xsd="http://www.w3.org/2001/XMLSchema" xmlns:xs="http://www.w3.org/2001/XMLSchema" xmlns:p="http://schemas.microsoft.com/office/2006/metadata/properties" xmlns:ns1="http://schemas.microsoft.com/sharepoint/v3" xmlns:ns2="8e880853-2147-4a89-a744-91d2b70e8290" xmlns:ns3="dc38d988-18ca-4067-b316-c614076ccf83" targetNamespace="http://schemas.microsoft.com/office/2006/metadata/properties" ma:root="true" ma:fieldsID="156d48fbee8909ac152fe0df76a39c8a" ns1:_="" ns2:_="" ns3:_="">
    <xsd:import namespace="http://schemas.microsoft.com/sharepoint/v3"/>
    <xsd:import namespace="8e880853-2147-4a89-a744-91d2b70e8290"/>
    <xsd:import namespace="dc38d988-18ca-4067-b316-c614076ccf8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3:SharedWithUsers" minOccurs="0"/>
                <xsd:element ref="ns3:SharedWithDetails" minOccurs="0"/>
                <xsd:element ref="ns2:MediaServiceDateTaken"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8" nillable="true" ma:displayName="Unified Compliance Policy Properties" ma:hidden="true" ma:internalName="_ip_UnifiedCompliancePolicyProperties">
      <xsd:simpleType>
        <xsd:restriction base="dms:Note"/>
      </xsd:simpleType>
    </xsd:element>
    <xsd:element name="_ip_UnifiedCompliancePolicyUIAction" ma:index="19"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e880853-2147-4a89-a744-91d2b70e82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c38d988-18ca-4067-b316-c614076ccf83"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8F2BEC4-D3A4-4372-81BA-56DEFCAA08DC}">
  <ds:schemaRefs>
    <ds:schemaRef ds:uri="http://schemas.microsoft.com/office/2006/metadata/properties"/>
    <ds:schemaRef ds:uri="http://schemas.microsoft.com/office/infopath/2007/PartnerControls"/>
    <ds:schemaRef ds:uri="http://schemas.microsoft.com/sharepoint/v3"/>
  </ds:schemaRefs>
</ds:datastoreItem>
</file>

<file path=customXml/itemProps2.xml><?xml version="1.0" encoding="utf-8"?>
<ds:datastoreItem xmlns:ds="http://schemas.openxmlformats.org/officeDocument/2006/customXml" ds:itemID="{D8544780-C131-485A-B2BE-4A656577A6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8e880853-2147-4a89-a744-91d2b70e8290"/>
    <ds:schemaRef ds:uri="dc38d988-18ca-4067-b316-c614076ccf8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6F6D18A-AD47-4250-B80E-8601D3474DAE}">
  <ds:schemaRefs>
    <ds:schemaRef ds:uri="http://schemas.microsoft.com/sharepoint/v3/contenttype/forms"/>
  </ds:schemaRefs>
</ds:datastoreItem>
</file>

<file path=docMetadata/LabelInfo.xml><?xml version="1.0" encoding="utf-8"?>
<clbl:labelList xmlns:clbl="http://schemas.microsoft.com/office/2020/mipLabelMetadata">
  <clbl:label id="{b27ac744-d744-4b94-baa9-948b89b4017a}" enabled="1" method="Standard" siteId="{e3333e00-c877-4b87-b6ad-45e942de1750}" removed="0"/>
</clbl:labelList>
</file>

<file path=docProps/app.xml><?xml version="1.0" encoding="utf-8"?>
<Properties xmlns="http://schemas.openxmlformats.org/officeDocument/2006/extended-properties" xmlns:vt="http://schemas.openxmlformats.org/officeDocument/2006/docPropsVTypes">
  <Template>Civic</Template>
  <TotalTime>18297</TotalTime>
  <Words>2256</Words>
  <Application>Microsoft Office PowerPoint</Application>
  <PresentationFormat>On-screen Show (4:3)</PresentationFormat>
  <Paragraphs>277</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Civic</vt:lpstr>
      <vt:lpstr>WELCOME</vt:lpstr>
      <vt:lpstr>Pay Periods/ Pay Days:</vt:lpstr>
      <vt:lpstr>Rates of Pay:</vt:lpstr>
      <vt:lpstr>Work Schedule</vt:lpstr>
      <vt:lpstr>2026 Federal Holidays</vt:lpstr>
      <vt:lpstr>Pay Information</vt:lpstr>
      <vt:lpstr>Position Descriptions (PD’s):</vt:lpstr>
      <vt:lpstr>Annual Leave</vt:lpstr>
      <vt:lpstr>Sick Leave</vt:lpstr>
      <vt:lpstr>    Government Retirement and Benefits (GRB) Platform </vt:lpstr>
      <vt:lpstr>Federal Employees’ Group Life Insurance (FEGLI)</vt:lpstr>
      <vt:lpstr>Retirement</vt:lpstr>
      <vt:lpstr>Online Retirement Application (ORA) </vt:lpstr>
      <vt:lpstr>Thrift Savings Plan (TSP)</vt:lpstr>
      <vt:lpstr>Thrift Savings Plan (TSP)</vt:lpstr>
      <vt:lpstr>Designation of Beneficiary</vt:lpstr>
      <vt:lpstr>Federal Employees’ Health Benefits (FEHB)</vt:lpstr>
      <vt:lpstr>Federal Employees’ Health Benefits (FEHB)</vt:lpstr>
      <vt:lpstr>Federal Employee Dental and Vision Plan (FEDVIP)</vt:lpstr>
      <vt:lpstr>Flexible Spending Account (FSA)</vt:lpstr>
      <vt:lpstr>Deposits &amp; Re-deposits- Crediting Military, Temp and  Refunded Service  Towards Retirement </vt:lpstr>
      <vt:lpstr>Military Buy Back</vt:lpstr>
      <vt:lpstr>Electronic Official Personnel Folder (eOPF):</vt:lpstr>
      <vt:lpstr>Questions?</vt:lpstr>
      <vt:lpstr>Break  Please be prompt</vt:lpstr>
    </vt:vector>
  </TitlesOfParts>
  <Company>NAVFAC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InterImage Inc.</dc:creator>
  <cp:lastModifiedBy>Oliva, Joanne B CIV USN NAVFAC SW SAN CA (USA)</cp:lastModifiedBy>
  <cp:revision>601</cp:revision>
  <cp:lastPrinted>2024-04-16T18:04:54Z</cp:lastPrinted>
  <dcterms:created xsi:type="dcterms:W3CDTF">2002-12-11T17:01:24Z</dcterms:created>
  <dcterms:modified xsi:type="dcterms:W3CDTF">2026-05-18T19:20:21Z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0x010100733428CFB18B1C4BB7EDD5246241C717</vt:lpwstr>
  </property>
</Properties>
</file>